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comments/comment1.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22" r:id="rId1"/>
  </p:sldMasterIdLst>
  <p:sldIdLst>
    <p:sldId id="258" r:id="rId2"/>
    <p:sldId id="259" r:id="rId3"/>
    <p:sldId id="260" r:id="rId4"/>
    <p:sldId id="261" r:id="rId5"/>
    <p:sldId id="262" r:id="rId6"/>
    <p:sldId id="263" r:id="rId7"/>
    <p:sldId id="264" r:id="rId8"/>
    <p:sldId id="265" r:id="rId9"/>
    <p:sldId id="266" r:id="rId10"/>
    <p:sldId id="267" r:id="rId11"/>
    <p:sldId id="268" r:id="rId12"/>
    <p:sldId id="269" r:id="rId13"/>
    <p:sldId id="270" r:id="rId14"/>
    <p:sldId id="271" r:id="rId15"/>
    <p:sldId id="272" r:id="rId16"/>
    <p:sldId id="273" r:id="rId17"/>
    <p:sldId id="274" r:id="rId18"/>
    <p:sldId id="275" r:id="rId19"/>
    <p:sldId id="276" r:id="rId20"/>
    <p:sldId id="277" r:id="rId21"/>
    <p:sldId id="278" r:id="rId22"/>
    <p:sldId id="279" r:id="rId23"/>
    <p:sldId id="280" r:id="rId24"/>
    <p:sldId id="281" r:id="rId25"/>
    <p:sldId id="282" r:id="rId26"/>
    <p:sldId id="283" r:id="rId27"/>
    <p:sldId id="284" r:id="rId28"/>
    <p:sldId id="285" r:id="rId29"/>
    <p:sldId id="286" r:id="rId30"/>
    <p:sldId id="287" r:id="rId31"/>
    <p:sldId id="288" r:id="rId32"/>
    <p:sldId id="289" r:id="rId33"/>
    <p:sldId id="290" r:id="rId34"/>
    <p:sldId id="291" r:id="rId35"/>
    <p:sldId id="292" r:id="rId36"/>
    <p:sldId id="293" r:id="rId37"/>
    <p:sldId id="294" r:id="rId38"/>
    <p:sldId id="295" r:id="rId39"/>
    <p:sldId id="296" r:id="rId40"/>
    <p:sldId id="297" r:id="rId41"/>
    <p:sldId id="298" r:id="rId42"/>
    <p:sldId id="299" r:id="rId43"/>
    <p:sldId id="300" r:id="rId44"/>
    <p:sldId id="301" r:id="rId45"/>
    <p:sldId id="302" r:id="rId46"/>
    <p:sldId id="303" r:id="rId47"/>
    <p:sldId id="304" r:id="rId48"/>
    <p:sldId id="305" r:id="rId49"/>
    <p:sldId id="306" r:id="rId50"/>
    <p:sldId id="307" r:id="rId51"/>
    <p:sldId id="308" r:id="rId52"/>
    <p:sldId id="309" r:id="rId53"/>
    <p:sldId id="310" r:id="rId54"/>
    <p:sldId id="311" r:id="rId55"/>
    <p:sldId id="312" r:id="rId56"/>
    <p:sldId id="313" r:id="rId57"/>
    <p:sldId id="314" r:id="rId58"/>
    <p:sldId id="315" r:id="rId59"/>
    <p:sldId id="316" r:id="rId60"/>
    <p:sldId id="317" r:id="rId61"/>
    <p:sldId id="318" r:id="rId62"/>
    <p:sldId id="319" r:id="rId63"/>
    <p:sldId id="320" r:id="rId6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aron Cote" initials="AC" lastIdx="1" clrIdx="0">
    <p:extLst>
      <p:ext uri="{19B8F6BF-5375-455C-9EA6-DF929625EA0E}">
        <p15:presenceInfo xmlns:p15="http://schemas.microsoft.com/office/powerpoint/2012/main" userId="804adaa3e8bc56a1"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997" autoAdjust="0"/>
    <p:restoredTop sz="94660"/>
  </p:normalViewPr>
  <p:slideViewPr>
    <p:cSldViewPr snapToGrid="0">
      <p:cViewPr varScale="1">
        <p:scale>
          <a:sx n="77" d="100"/>
          <a:sy n="77" d="100"/>
        </p:scale>
        <p:origin x="72" y="2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0-03-24T21:17:53.716" idx="1">
    <p:pos x="10" y="10"/>
    <p:text/>
    <p:extLst>
      <p:ext uri="{C676402C-5697-4E1C-873F-D02D1690AC5C}">
        <p15:threadingInfo xmlns:p15="http://schemas.microsoft.com/office/powerpoint/2012/main" timeZoneBias="420"/>
      </p:ext>
    </p:extLst>
  </p:cm>
</p:cmLst>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AE8E4DD9-7B97-4EA6-99E6-F4DE86429294}" type="datetimeFigureOut">
              <a:rPr lang="en-US" smtClean="0"/>
              <a:t>1/14/2021</a:t>
            </a:fld>
            <a:endParaRPr lang="en-US"/>
          </a:p>
        </p:txBody>
      </p:sp>
      <p:sp>
        <p:nvSpPr>
          <p:cNvPr id="5" name="Footer Placeholder 4"/>
          <p:cNvSpPr>
            <a:spLocks noGrp="1"/>
          </p:cNvSpPr>
          <p:nvPr>
            <p:ph type="ftr" sz="quarter" idx="11"/>
          </p:nvPr>
        </p:nvSpPr>
        <p:spPr>
          <a:xfrm>
            <a:off x="1371600" y="4323845"/>
            <a:ext cx="6400800" cy="365125"/>
          </a:xfrm>
        </p:spPr>
        <p:txBody>
          <a:bodyPr/>
          <a:lstStyle/>
          <a:p>
            <a:endParaRPr lang="en-US"/>
          </a:p>
        </p:txBody>
      </p:sp>
      <p:sp>
        <p:nvSpPr>
          <p:cNvPr id="6" name="Slide Number Placeholder 5"/>
          <p:cNvSpPr>
            <a:spLocks noGrp="1"/>
          </p:cNvSpPr>
          <p:nvPr>
            <p:ph type="sldNum" sz="quarter" idx="12"/>
          </p:nvPr>
        </p:nvSpPr>
        <p:spPr>
          <a:xfrm>
            <a:off x="8077200" y="1430866"/>
            <a:ext cx="2743200" cy="365125"/>
          </a:xfrm>
        </p:spPr>
        <p:txBody>
          <a:bodyPr/>
          <a:lstStyle/>
          <a:p>
            <a:fld id="{DD282FA9-741D-44D3-9447-25603FD1C4F9}" type="slidenum">
              <a:rPr lang="en-US" smtClean="0"/>
              <a:t>‹#›</a:t>
            </a:fld>
            <a:endParaRPr lang="en-US"/>
          </a:p>
        </p:txBody>
      </p:sp>
    </p:spTree>
    <p:extLst>
      <p:ext uri="{BB962C8B-B14F-4D97-AF65-F5344CB8AC3E}">
        <p14:creationId xmlns:p14="http://schemas.microsoft.com/office/powerpoint/2010/main" val="8128645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E8E4DD9-7B97-4EA6-99E6-F4DE86429294}" type="datetimeFigureOut">
              <a:rPr lang="en-US" smtClean="0"/>
              <a:t>1/14/2021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D282FA9-741D-44D3-9447-25603FD1C4F9}" type="slidenum">
              <a:rPr lang="en-US" smtClean="0"/>
              <a:t>‹#›</a:t>
            </a:fld>
            <a:endParaRPr lang="en-US"/>
          </a:p>
        </p:txBody>
      </p:sp>
    </p:spTree>
    <p:extLst>
      <p:ext uri="{BB962C8B-B14F-4D97-AF65-F5344CB8AC3E}">
        <p14:creationId xmlns:p14="http://schemas.microsoft.com/office/powerpoint/2010/main" val="6659116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AE8E4DD9-7B97-4EA6-99E6-F4DE86429294}" type="datetimeFigureOut">
              <a:rPr lang="en-US" smtClean="0"/>
              <a:t>1/14/2021</a:t>
            </a:fld>
            <a:endParaRPr lang="en-US"/>
          </a:p>
        </p:txBody>
      </p:sp>
      <p:sp>
        <p:nvSpPr>
          <p:cNvPr id="6" name="Footer Placeholder 5"/>
          <p:cNvSpPr>
            <a:spLocks noGrp="1"/>
          </p:cNvSpPr>
          <p:nvPr>
            <p:ph type="ftr" sz="quarter" idx="11"/>
          </p:nvPr>
        </p:nvSpPr>
        <p:spPr>
          <a:xfrm>
            <a:off x="685800" y="379941"/>
            <a:ext cx="6991492" cy="365125"/>
          </a:xfrm>
        </p:spPr>
        <p:txBody>
          <a:bodyPr/>
          <a:lstStyle/>
          <a:p>
            <a:endParaRPr lang="en-US"/>
          </a:p>
        </p:txBody>
      </p:sp>
      <p:sp>
        <p:nvSpPr>
          <p:cNvPr id="7" name="Slide Number Placeholder 6"/>
          <p:cNvSpPr>
            <a:spLocks noGrp="1"/>
          </p:cNvSpPr>
          <p:nvPr>
            <p:ph type="sldNum" sz="quarter" idx="12"/>
          </p:nvPr>
        </p:nvSpPr>
        <p:spPr>
          <a:xfrm>
            <a:off x="10862452" y="381000"/>
            <a:ext cx="643748" cy="365125"/>
          </a:xfrm>
        </p:spPr>
        <p:txBody>
          <a:bodyPr/>
          <a:lstStyle/>
          <a:p>
            <a:fld id="{DD282FA9-741D-44D3-9447-25603FD1C4F9}" type="slidenum">
              <a:rPr lang="en-US" smtClean="0"/>
              <a:t>‹#›</a:t>
            </a:fld>
            <a:endParaRPr lang="en-US"/>
          </a:p>
        </p:txBody>
      </p:sp>
    </p:spTree>
    <p:extLst>
      <p:ext uri="{BB962C8B-B14F-4D97-AF65-F5344CB8AC3E}">
        <p14:creationId xmlns:p14="http://schemas.microsoft.com/office/powerpoint/2010/main" val="400342837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3" name="Picture 12"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AE8E4DD9-7B97-4EA6-99E6-F4DE86429294}" type="datetimeFigureOut">
              <a:rPr lang="en-US" smtClean="0"/>
              <a:t>1/14/2021</a:t>
            </a:fld>
            <a:endParaRPr lang="en-US"/>
          </a:p>
        </p:txBody>
      </p:sp>
      <p:sp>
        <p:nvSpPr>
          <p:cNvPr id="6" name="Footer Placeholder 5"/>
          <p:cNvSpPr>
            <a:spLocks noGrp="1"/>
          </p:cNvSpPr>
          <p:nvPr>
            <p:ph type="ftr" sz="quarter" idx="11"/>
          </p:nvPr>
        </p:nvSpPr>
        <p:spPr>
          <a:xfrm>
            <a:off x="685800" y="379941"/>
            <a:ext cx="6991492" cy="365125"/>
          </a:xfrm>
        </p:spPr>
        <p:txBody>
          <a:bodyPr/>
          <a:lstStyle/>
          <a:p>
            <a:endParaRPr lang="en-US"/>
          </a:p>
        </p:txBody>
      </p:sp>
      <p:sp>
        <p:nvSpPr>
          <p:cNvPr id="7" name="Slide Number Placeholder 6"/>
          <p:cNvSpPr>
            <a:spLocks noGrp="1"/>
          </p:cNvSpPr>
          <p:nvPr>
            <p:ph type="sldNum" sz="quarter" idx="12"/>
          </p:nvPr>
        </p:nvSpPr>
        <p:spPr>
          <a:xfrm>
            <a:off x="10862452" y="381000"/>
            <a:ext cx="643748" cy="365125"/>
          </a:xfrm>
        </p:spPr>
        <p:txBody>
          <a:bodyPr/>
          <a:lstStyle/>
          <a:p>
            <a:fld id="{DD282FA9-741D-44D3-9447-25603FD1C4F9}" type="slidenum">
              <a:rPr lang="en-US" smtClean="0"/>
              <a:t>‹#›</a:t>
            </a:fld>
            <a:endParaRPr lang="en-US"/>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54767418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AE8E4DD9-7B97-4EA6-99E6-F4DE86429294}" type="datetimeFigureOut">
              <a:rPr lang="en-US" smtClean="0"/>
              <a:t>1/14/2021</a:t>
            </a:fld>
            <a:endParaRPr lang="en-US"/>
          </a:p>
        </p:txBody>
      </p:sp>
      <p:sp>
        <p:nvSpPr>
          <p:cNvPr id="6" name="Footer Placeholder 5"/>
          <p:cNvSpPr>
            <a:spLocks noGrp="1"/>
          </p:cNvSpPr>
          <p:nvPr>
            <p:ph type="ftr" sz="quarter" idx="11"/>
          </p:nvPr>
        </p:nvSpPr>
        <p:spPr>
          <a:xfrm>
            <a:off x="685800" y="378883"/>
            <a:ext cx="6991492" cy="365125"/>
          </a:xfrm>
        </p:spPr>
        <p:txBody>
          <a:bodyPr/>
          <a:lstStyle/>
          <a:p>
            <a:endParaRPr lang="en-US"/>
          </a:p>
        </p:txBody>
      </p:sp>
      <p:sp>
        <p:nvSpPr>
          <p:cNvPr id="7" name="Slide Number Placeholder 6"/>
          <p:cNvSpPr>
            <a:spLocks noGrp="1"/>
          </p:cNvSpPr>
          <p:nvPr>
            <p:ph type="sldNum" sz="quarter" idx="12"/>
          </p:nvPr>
        </p:nvSpPr>
        <p:spPr>
          <a:xfrm>
            <a:off x="10862452" y="381000"/>
            <a:ext cx="643748" cy="365125"/>
          </a:xfrm>
        </p:spPr>
        <p:txBody>
          <a:bodyPr/>
          <a:lstStyle/>
          <a:p>
            <a:fld id="{DD282FA9-741D-44D3-9447-25603FD1C4F9}" type="slidenum">
              <a:rPr lang="en-US" smtClean="0"/>
              <a:t>‹#›</a:t>
            </a:fld>
            <a:endParaRPr lang="en-US"/>
          </a:p>
        </p:txBody>
      </p:sp>
    </p:spTree>
    <p:extLst>
      <p:ext uri="{BB962C8B-B14F-4D97-AF65-F5344CB8AC3E}">
        <p14:creationId xmlns:p14="http://schemas.microsoft.com/office/powerpoint/2010/main" val="155289798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AE8E4DD9-7B97-4EA6-99E6-F4DE86429294}" type="datetimeFigureOut">
              <a:rPr lang="en-US" smtClean="0"/>
              <a:t>1/14/2021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D282FA9-741D-44D3-9447-25603FD1C4F9}" type="slidenum">
              <a:rPr lang="en-US" smtClean="0"/>
              <a:t>‹#›</a:t>
            </a:fld>
            <a:endParaRPr lang="en-US"/>
          </a:p>
        </p:txBody>
      </p:sp>
    </p:spTree>
    <p:extLst>
      <p:ext uri="{BB962C8B-B14F-4D97-AF65-F5344CB8AC3E}">
        <p14:creationId xmlns:p14="http://schemas.microsoft.com/office/powerpoint/2010/main" val="64836334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AE8E4DD9-7B97-4EA6-99E6-F4DE86429294}" type="datetimeFigureOut">
              <a:rPr lang="en-US" smtClean="0"/>
              <a:t>1/14/2021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D282FA9-741D-44D3-9447-25603FD1C4F9}" type="slidenum">
              <a:rPr lang="en-US" smtClean="0"/>
              <a:t>‹#›</a:t>
            </a:fld>
            <a:endParaRPr lang="en-US"/>
          </a:p>
        </p:txBody>
      </p:sp>
    </p:spTree>
    <p:extLst>
      <p:ext uri="{BB962C8B-B14F-4D97-AF65-F5344CB8AC3E}">
        <p14:creationId xmlns:p14="http://schemas.microsoft.com/office/powerpoint/2010/main" val="275302214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E8E4DD9-7B97-4EA6-99E6-F4DE86429294}" type="datetimeFigureOut">
              <a:rPr lang="en-US" smtClean="0"/>
              <a:t>1/14/2021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D282FA9-741D-44D3-9447-25603FD1C4F9}" type="slidenum">
              <a:rPr lang="en-US" smtClean="0"/>
              <a:t>‹#›</a:t>
            </a:fld>
            <a:endParaRPr lang="en-US"/>
          </a:p>
        </p:txBody>
      </p:sp>
    </p:spTree>
    <p:extLst>
      <p:ext uri="{BB962C8B-B14F-4D97-AF65-F5344CB8AC3E}">
        <p14:creationId xmlns:p14="http://schemas.microsoft.com/office/powerpoint/2010/main" val="356199644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AE8E4DD9-7B97-4EA6-99E6-F4DE86429294}" type="datetimeFigureOut">
              <a:rPr lang="en-US" smtClean="0"/>
              <a:t>1/14/2021</a:t>
            </a:fld>
            <a:endParaRPr lang="en-US"/>
          </a:p>
        </p:txBody>
      </p:sp>
      <p:sp>
        <p:nvSpPr>
          <p:cNvPr id="5" name="Footer Placeholder 4"/>
          <p:cNvSpPr>
            <a:spLocks noGrp="1"/>
          </p:cNvSpPr>
          <p:nvPr>
            <p:ph type="ftr" sz="quarter" idx="11"/>
          </p:nvPr>
        </p:nvSpPr>
        <p:spPr>
          <a:xfrm>
            <a:off x="685800" y="381000"/>
            <a:ext cx="6991492" cy="365125"/>
          </a:xfrm>
        </p:spPr>
        <p:txBody>
          <a:bodyPr/>
          <a:lstStyle/>
          <a:p>
            <a:endParaRPr lang="en-US"/>
          </a:p>
        </p:txBody>
      </p:sp>
      <p:sp>
        <p:nvSpPr>
          <p:cNvPr id="6" name="Slide Number Placeholder 5"/>
          <p:cNvSpPr>
            <a:spLocks noGrp="1"/>
          </p:cNvSpPr>
          <p:nvPr>
            <p:ph type="sldNum" sz="quarter" idx="12"/>
          </p:nvPr>
        </p:nvSpPr>
        <p:spPr>
          <a:xfrm>
            <a:off x="10862452" y="381000"/>
            <a:ext cx="643748" cy="365125"/>
          </a:xfrm>
        </p:spPr>
        <p:txBody>
          <a:bodyPr/>
          <a:lstStyle/>
          <a:p>
            <a:fld id="{DD282FA9-741D-44D3-9447-25603FD1C4F9}" type="slidenum">
              <a:rPr lang="en-US" smtClean="0"/>
              <a:t>‹#›</a:t>
            </a:fld>
            <a:endParaRPr lang="en-US"/>
          </a:p>
        </p:txBody>
      </p:sp>
    </p:spTree>
    <p:extLst>
      <p:ext uri="{BB962C8B-B14F-4D97-AF65-F5344CB8AC3E}">
        <p14:creationId xmlns:p14="http://schemas.microsoft.com/office/powerpoint/2010/main" val="42904162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E8E4DD9-7B97-4EA6-99E6-F4DE86429294}" type="datetimeFigureOut">
              <a:rPr lang="en-US" smtClean="0"/>
              <a:t>1/14/2021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D282FA9-741D-44D3-9447-25603FD1C4F9}" type="slidenum">
              <a:rPr lang="en-US" smtClean="0"/>
              <a:t>‹#›</a:t>
            </a:fld>
            <a:endParaRPr lang="en-US"/>
          </a:p>
        </p:txBody>
      </p:sp>
    </p:spTree>
    <p:extLst>
      <p:ext uri="{BB962C8B-B14F-4D97-AF65-F5344CB8AC3E}">
        <p14:creationId xmlns:p14="http://schemas.microsoft.com/office/powerpoint/2010/main" val="31876596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AE8E4DD9-7B97-4EA6-99E6-F4DE86429294}" type="datetimeFigureOut">
              <a:rPr lang="en-US" smtClean="0"/>
              <a:t>1/14/2021</a:t>
            </a:fld>
            <a:endParaRPr lang="en-US"/>
          </a:p>
        </p:txBody>
      </p:sp>
      <p:sp>
        <p:nvSpPr>
          <p:cNvPr id="5" name="Footer Placeholder 4"/>
          <p:cNvSpPr>
            <a:spLocks noGrp="1"/>
          </p:cNvSpPr>
          <p:nvPr>
            <p:ph type="ftr" sz="quarter" idx="11"/>
          </p:nvPr>
        </p:nvSpPr>
        <p:spPr>
          <a:xfrm>
            <a:off x="685800" y="381001"/>
            <a:ext cx="6991492" cy="364065"/>
          </a:xfrm>
        </p:spPr>
        <p:txBody>
          <a:bodyPr/>
          <a:lstStyle/>
          <a:p>
            <a:endParaRPr lang="en-US"/>
          </a:p>
        </p:txBody>
      </p:sp>
      <p:sp>
        <p:nvSpPr>
          <p:cNvPr id="6" name="Slide Number Placeholder 5"/>
          <p:cNvSpPr>
            <a:spLocks noGrp="1"/>
          </p:cNvSpPr>
          <p:nvPr>
            <p:ph type="sldNum" sz="quarter" idx="12"/>
          </p:nvPr>
        </p:nvSpPr>
        <p:spPr>
          <a:xfrm>
            <a:off x="10862452" y="381000"/>
            <a:ext cx="643748" cy="365125"/>
          </a:xfrm>
        </p:spPr>
        <p:txBody>
          <a:bodyPr/>
          <a:lstStyle/>
          <a:p>
            <a:fld id="{DD282FA9-741D-44D3-9447-25603FD1C4F9}" type="slidenum">
              <a:rPr lang="en-US" smtClean="0"/>
              <a:t>‹#›</a:t>
            </a:fld>
            <a:endParaRPr lang="en-US"/>
          </a:p>
        </p:txBody>
      </p:sp>
    </p:spTree>
    <p:extLst>
      <p:ext uri="{BB962C8B-B14F-4D97-AF65-F5344CB8AC3E}">
        <p14:creationId xmlns:p14="http://schemas.microsoft.com/office/powerpoint/2010/main" val="42867403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E8E4DD9-7B97-4EA6-99E6-F4DE86429294}" type="datetimeFigureOut">
              <a:rPr lang="en-US" smtClean="0"/>
              <a:t>1/14/2021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D282FA9-741D-44D3-9447-25603FD1C4F9}" type="slidenum">
              <a:rPr lang="en-US" smtClean="0"/>
              <a:t>‹#›</a:t>
            </a:fld>
            <a:endParaRPr lang="en-US"/>
          </a:p>
        </p:txBody>
      </p:sp>
    </p:spTree>
    <p:extLst>
      <p:ext uri="{BB962C8B-B14F-4D97-AF65-F5344CB8AC3E}">
        <p14:creationId xmlns:p14="http://schemas.microsoft.com/office/powerpoint/2010/main" val="21292985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E8E4DD9-7B97-4EA6-99E6-F4DE86429294}" type="datetimeFigureOut">
              <a:rPr lang="en-US" smtClean="0"/>
              <a:t>1/14/2021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D282FA9-741D-44D3-9447-25603FD1C4F9}" type="slidenum">
              <a:rPr lang="en-US" smtClean="0"/>
              <a:t>‹#›</a:t>
            </a:fld>
            <a:endParaRPr lang="en-US"/>
          </a:p>
        </p:txBody>
      </p:sp>
    </p:spTree>
    <p:extLst>
      <p:ext uri="{BB962C8B-B14F-4D97-AF65-F5344CB8AC3E}">
        <p14:creationId xmlns:p14="http://schemas.microsoft.com/office/powerpoint/2010/main" val="2213513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E8E4DD9-7B97-4EA6-99E6-F4DE86429294}" type="datetimeFigureOut">
              <a:rPr lang="en-US" smtClean="0"/>
              <a:t>1/14/2021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D282FA9-741D-44D3-9447-25603FD1C4F9}" type="slidenum">
              <a:rPr lang="en-US" smtClean="0"/>
              <a:t>‹#›</a:t>
            </a:fld>
            <a:endParaRPr lang="en-US"/>
          </a:p>
        </p:txBody>
      </p:sp>
    </p:spTree>
    <p:extLst>
      <p:ext uri="{BB962C8B-B14F-4D97-AF65-F5344CB8AC3E}">
        <p14:creationId xmlns:p14="http://schemas.microsoft.com/office/powerpoint/2010/main" val="27783634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E8E4DD9-7B97-4EA6-99E6-F4DE86429294}" type="datetimeFigureOut">
              <a:rPr lang="en-US" smtClean="0"/>
              <a:t>1/14/2021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D282FA9-741D-44D3-9447-25603FD1C4F9}" type="slidenum">
              <a:rPr lang="en-US" smtClean="0"/>
              <a:t>‹#›</a:t>
            </a:fld>
            <a:endParaRPr lang="en-US"/>
          </a:p>
        </p:txBody>
      </p:sp>
    </p:spTree>
    <p:extLst>
      <p:ext uri="{BB962C8B-B14F-4D97-AF65-F5344CB8AC3E}">
        <p14:creationId xmlns:p14="http://schemas.microsoft.com/office/powerpoint/2010/main" val="21071569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E8E4DD9-7B97-4EA6-99E6-F4DE86429294}" type="datetimeFigureOut">
              <a:rPr lang="en-US" smtClean="0"/>
              <a:t>1/14/2021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D282FA9-741D-44D3-9447-25603FD1C4F9}" type="slidenum">
              <a:rPr lang="en-US" smtClean="0"/>
              <a:t>‹#›</a:t>
            </a:fld>
            <a:endParaRPr lang="en-US"/>
          </a:p>
        </p:txBody>
      </p:sp>
    </p:spTree>
    <p:extLst>
      <p:ext uri="{BB962C8B-B14F-4D97-AF65-F5344CB8AC3E}">
        <p14:creationId xmlns:p14="http://schemas.microsoft.com/office/powerpoint/2010/main" val="1957422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E8E4DD9-7B97-4EA6-99E6-F4DE86429294}" type="datetimeFigureOut">
              <a:rPr lang="en-US" smtClean="0"/>
              <a:t>1/14/2021</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D282FA9-741D-44D3-9447-25603FD1C4F9}" type="slidenum">
              <a:rPr lang="en-US" smtClean="0"/>
              <a:t>‹#›</a:t>
            </a:fld>
            <a:endParaRPr lang="en-US"/>
          </a:p>
        </p:txBody>
      </p:sp>
    </p:spTree>
    <p:extLst>
      <p:ext uri="{BB962C8B-B14F-4D97-AF65-F5344CB8AC3E}">
        <p14:creationId xmlns:p14="http://schemas.microsoft.com/office/powerpoint/2010/main" val="3575431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C0-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AE8E4DD9-7B97-4EA6-99E6-F4DE86429294}" type="datetimeFigureOut">
              <a:rPr lang="en-US" smtClean="0"/>
              <a:t>1/14/2021</a:t>
            </a:fld>
            <a:endParaRPr lang="en-US"/>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DD282FA9-741D-44D3-9447-25603FD1C4F9}" type="slidenum">
              <a:rPr lang="en-US" smtClean="0"/>
              <a:t>‹#›</a:t>
            </a:fld>
            <a:endParaRPr lang="en-US"/>
          </a:p>
        </p:txBody>
      </p:sp>
    </p:spTree>
    <p:extLst>
      <p:ext uri="{BB962C8B-B14F-4D97-AF65-F5344CB8AC3E}">
        <p14:creationId xmlns:p14="http://schemas.microsoft.com/office/powerpoint/2010/main" val="976263228"/>
      </p:ext>
    </p:extLst>
  </p:cSld>
  <p:clrMap bg1="dk1" tx1="lt1" bg2="dk2" tx2="lt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 id="2147483934" r:id="rId12"/>
    <p:sldLayoutId id="2147483935" r:id="rId13"/>
    <p:sldLayoutId id="2147483936" r:id="rId14"/>
    <p:sldLayoutId id="2147483937" r:id="rId15"/>
    <p:sldLayoutId id="2147483938" r:id="rId16"/>
    <p:sldLayoutId id="2147483939" r:id="rId17"/>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jpg"/></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80.png"/><Relationship Id="rId1" Type="http://schemas.openxmlformats.org/officeDocument/2006/relationships/slideLayout" Target="../slideLayouts/slideLayout2.xml"/><Relationship Id="rId4" Type="http://schemas.openxmlformats.org/officeDocument/2006/relationships/image" Target="../media/image25.svg"/></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7.jpe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3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comments" Target="../comments/comment1.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64.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F40F5E-457E-4B58-A3F3-A4AE810B316C}"/>
              </a:ext>
            </a:extLst>
          </p:cNvPr>
          <p:cNvSpPr>
            <a:spLocks noGrp="1"/>
          </p:cNvSpPr>
          <p:nvPr>
            <p:ph type="ctrTitle"/>
          </p:nvPr>
        </p:nvSpPr>
        <p:spPr>
          <a:xfrm>
            <a:off x="1371600" y="1803405"/>
            <a:ext cx="9448800" cy="1825096"/>
          </a:xfrm>
        </p:spPr>
        <p:txBody>
          <a:bodyPr/>
          <a:lstStyle/>
          <a:p>
            <a:r>
              <a:rPr lang="en-US" dirty="0"/>
              <a:t>Discrete Probability</a:t>
            </a:r>
          </a:p>
        </p:txBody>
      </p:sp>
      <p:sp>
        <p:nvSpPr>
          <p:cNvPr id="3" name="Subtitle 2">
            <a:extLst>
              <a:ext uri="{FF2B5EF4-FFF2-40B4-BE49-F238E27FC236}">
                <a16:creationId xmlns:a16="http://schemas.microsoft.com/office/drawing/2014/main" id="{7D15EC4F-F535-489E-B3CE-689008A48886}"/>
              </a:ext>
            </a:extLst>
          </p:cNvPr>
          <p:cNvSpPr>
            <a:spLocks noGrp="1"/>
          </p:cNvSpPr>
          <p:nvPr>
            <p:ph type="subTitle" idx="1"/>
          </p:nvPr>
        </p:nvSpPr>
        <p:spPr>
          <a:xfrm>
            <a:off x="1371600" y="3632201"/>
            <a:ext cx="9448800" cy="685800"/>
          </a:xfrm>
        </p:spPr>
        <p:txBody>
          <a:bodyPr/>
          <a:lstStyle/>
          <a:p>
            <a:endParaRPr lang="en-US" dirty="0"/>
          </a:p>
        </p:txBody>
      </p:sp>
    </p:spTree>
    <p:extLst>
      <p:ext uri="{BB962C8B-B14F-4D97-AF65-F5344CB8AC3E}">
        <p14:creationId xmlns:p14="http://schemas.microsoft.com/office/powerpoint/2010/main" val="41416874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38A195E-584A-485A-BECD-66468900B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FBE32C1-2B43-43E8-B74F-CD5C71EB98B0}"/>
              </a:ext>
            </a:extLst>
          </p:cNvPr>
          <p:cNvSpPr>
            <a:spLocks noGrp="1"/>
          </p:cNvSpPr>
          <p:nvPr>
            <p:ph type="title"/>
          </p:nvPr>
        </p:nvSpPr>
        <p:spPr>
          <a:xfrm>
            <a:off x="4090507" y="764373"/>
            <a:ext cx="7434070" cy="1474330"/>
          </a:xfrm>
        </p:spPr>
        <p:txBody>
          <a:bodyPr>
            <a:normAutofit/>
          </a:bodyPr>
          <a:lstStyle/>
          <a:p>
            <a:r>
              <a:rPr lang="en-US" dirty="0"/>
              <a:t>Monty Hall for the unconvinced</a:t>
            </a:r>
          </a:p>
        </p:txBody>
      </p:sp>
      <p:sp>
        <p:nvSpPr>
          <p:cNvPr id="10" name="Rectangle 9">
            <a:extLst>
              <a:ext uri="{FF2B5EF4-FFF2-40B4-BE49-F238E27FC236}">
                <a16:creationId xmlns:a16="http://schemas.microsoft.com/office/drawing/2014/main" id="{840177A7-740C-43C7-8F2D-BD7067F12C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06393" cy="6858000"/>
          </a:xfrm>
          <a:prstGeom prst="rect">
            <a:avLst/>
          </a:prstGeom>
          <a:solidFill>
            <a:schemeClr val="bg1">
              <a:lumMod val="95000"/>
              <a:lumOff val="5000"/>
            </a:schemeClr>
          </a:solidFill>
          <a:ln>
            <a:noFill/>
          </a:ln>
          <a:effectLst>
            <a:outerShdw blurRad="635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endParaRPr>
          </a:p>
        </p:txBody>
      </p:sp>
      <p:pic>
        <p:nvPicPr>
          <p:cNvPr id="12" name="Picture 11">
            <a:extLst>
              <a:ext uri="{FF2B5EF4-FFF2-40B4-BE49-F238E27FC236}">
                <a16:creationId xmlns:a16="http://schemas.microsoft.com/office/drawing/2014/main" id="{FF525AAA-82CE-4027-A26C-B0EFFD856F2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531" r="43746" b="531"/>
          <a:stretch/>
        </p:blipFill>
        <p:spPr>
          <a:xfrm rot="5400000" flipH="1" flipV="1">
            <a:off x="-1265719" y="2187575"/>
            <a:ext cx="6857999" cy="2482850"/>
          </a:xfrm>
          <a:prstGeom prst="rect">
            <a:avLst/>
          </a:prstGeom>
        </p:spPr>
      </p:pic>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263BF3E-8CA1-4B7B-8C3E-2AA962B5405E}"/>
                  </a:ext>
                </a:extLst>
              </p:cNvPr>
              <p:cNvSpPr>
                <a:spLocks noGrp="1"/>
              </p:cNvSpPr>
              <p:nvPr>
                <p:ph idx="1"/>
              </p:nvPr>
            </p:nvSpPr>
            <p:spPr>
              <a:xfrm>
                <a:off x="4090507" y="2628900"/>
                <a:ext cx="7454077" cy="3589785"/>
              </a:xfrm>
            </p:spPr>
            <p:txBody>
              <a:bodyPr>
                <a:normAutofit/>
              </a:bodyPr>
              <a:lstStyle/>
              <a:p>
                <a:pPr marL="0" indent="0">
                  <a:buNone/>
                </a:pPr>
                <a:r>
                  <a:rPr lang="en-US" sz="2000"/>
                  <a:t>There are 100 doors.  </a:t>
                </a:r>
              </a:p>
              <a:p>
                <a:r>
                  <a:rPr lang="en-US" sz="2000"/>
                  <a:t>Behind one is a car.</a:t>
                </a:r>
              </a:p>
              <a:p>
                <a:r>
                  <a:rPr lang="en-US" sz="2000"/>
                  <a:t>Behind each of the other 99 doors is a goat.</a:t>
                </a:r>
              </a:p>
              <a:p>
                <a:pPr marL="0" indent="0">
                  <a:buNone/>
                </a:pPr>
                <a:r>
                  <a:rPr lang="en-US" sz="2000"/>
                  <a:t>You choose one door (door 1), but don’t open it.</a:t>
                </a:r>
              </a:p>
              <a:p>
                <a:pPr marL="0" indent="0">
                  <a:buNone/>
                </a:pPr>
                <a:r>
                  <a:rPr lang="en-US" sz="2000"/>
                  <a:t>The gameshow host knows where the car is.</a:t>
                </a:r>
              </a:p>
              <a:p>
                <a:pPr marL="0" indent="0">
                  <a:buNone/>
                </a:pPr>
                <a:r>
                  <a:rPr lang="en-US" sz="2000"/>
                  <a:t>The gameshow host opens </a:t>
                </a:r>
                <a:r>
                  <a:rPr lang="en-US" sz="2000" b="1"/>
                  <a:t>98</a:t>
                </a:r>
                <a:r>
                  <a:rPr lang="en-US" sz="2000"/>
                  <a:t> other doors, not including your door, and not including the door with the car.</a:t>
                </a:r>
              </a:p>
              <a:p>
                <a:pPr marL="0" indent="0">
                  <a:buNone/>
                </a:pPr>
                <a:r>
                  <a:rPr lang="en-US" sz="2000"/>
                  <a:t>Does the probability you originally chose the correct door magically increase from </a:t>
                </a:r>
                <a14:m>
                  <m:oMath xmlns:m="http://schemas.openxmlformats.org/officeDocument/2006/math">
                    <m:f>
                      <m:fPr>
                        <m:type m:val="skw"/>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b="0" i="1">
                            <a:latin typeface="Cambria Math" panose="02040503050406030204" pitchFamily="18" charset="0"/>
                          </a:rPr>
                          <m:t>100</m:t>
                        </m:r>
                      </m:den>
                    </m:f>
                  </m:oMath>
                </a14:m>
                <a:r>
                  <a:rPr lang="en-US" sz="2000"/>
                  <a:t> to </a:t>
                </a:r>
                <a14:m>
                  <m:oMath xmlns:m="http://schemas.openxmlformats.org/officeDocument/2006/math">
                    <m:f>
                      <m:fPr>
                        <m:type m:val="skw"/>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b="0" i="1">
                            <a:latin typeface="Cambria Math" panose="02040503050406030204" pitchFamily="18" charset="0"/>
                          </a:rPr>
                          <m:t>2</m:t>
                        </m:r>
                      </m:den>
                    </m:f>
                  </m:oMath>
                </a14:m>
                <a:r>
                  <a:rPr lang="en-US" sz="2000"/>
                  <a:t>?  (No)</a:t>
                </a:r>
              </a:p>
            </p:txBody>
          </p:sp>
        </mc:Choice>
        <mc:Fallback xmlns="">
          <p:sp>
            <p:nvSpPr>
              <p:cNvPr id="3" name="Content Placeholder 2">
                <a:extLst>
                  <a:ext uri="{FF2B5EF4-FFF2-40B4-BE49-F238E27FC236}">
                    <a16:creationId xmlns:a16="http://schemas.microsoft.com/office/drawing/2014/main" id="{E263BF3E-8CA1-4B7B-8C3E-2AA962B5405E}"/>
                  </a:ext>
                </a:extLst>
              </p:cNvPr>
              <p:cNvSpPr>
                <a:spLocks noGrp="1" noRot="1" noChangeAspect="1" noMove="1" noResize="1" noEditPoints="1" noAdjustHandles="1" noChangeArrowheads="1" noChangeShapeType="1" noTextEdit="1"/>
              </p:cNvSpPr>
              <p:nvPr>
                <p:ph idx="1"/>
              </p:nvPr>
            </p:nvSpPr>
            <p:spPr>
              <a:xfrm>
                <a:off x="4090507" y="2628900"/>
                <a:ext cx="7454077" cy="3589785"/>
              </a:xfrm>
              <a:blipFill>
                <a:blip r:embed="rId3"/>
                <a:stretch>
                  <a:fillRect l="-818" t="-1698" b="-12903"/>
                </a:stretch>
              </a:blipFill>
            </p:spPr>
            <p:txBody>
              <a:bodyPr/>
              <a:lstStyle/>
              <a:p>
                <a:r>
                  <a:rPr lang="en-US">
                    <a:noFill/>
                  </a:rPr>
                  <a:t> </a:t>
                </a:r>
              </a:p>
            </p:txBody>
          </p:sp>
        </mc:Fallback>
      </mc:AlternateContent>
    </p:spTree>
    <p:extLst>
      <p:ext uri="{BB962C8B-B14F-4D97-AF65-F5344CB8AC3E}">
        <p14:creationId xmlns:p14="http://schemas.microsoft.com/office/powerpoint/2010/main" val="3434599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DFADFB3-3D44-49A8-AE3B-A87C61607F7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pic>
        <p:nvPicPr>
          <p:cNvPr id="12" name="Picture 11">
            <a:extLst>
              <a:ext uri="{FF2B5EF4-FFF2-40B4-BE49-F238E27FC236}">
                <a16:creationId xmlns:a16="http://schemas.microsoft.com/office/drawing/2014/main" id="{BB912AE0-CAD9-4F8F-A2A2-BDF07D4EDD2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a:extLst>
              <a:ext uri="{FF2B5EF4-FFF2-40B4-BE49-F238E27FC236}">
                <a16:creationId xmlns:a16="http://schemas.microsoft.com/office/drawing/2014/main" id="{5563C1DB-4AEA-4018-A0F0-492E21E3AB93}"/>
              </a:ext>
            </a:extLst>
          </p:cNvPr>
          <p:cNvSpPr>
            <a:spLocks noGrp="1"/>
          </p:cNvSpPr>
          <p:nvPr>
            <p:ph type="title"/>
          </p:nvPr>
        </p:nvSpPr>
        <p:spPr>
          <a:xfrm>
            <a:off x="685800" y="677194"/>
            <a:ext cx="10820400" cy="909896"/>
          </a:xfrm>
        </p:spPr>
        <p:txBody>
          <a:bodyPr vert="horz" lIns="91440" tIns="45720" rIns="91440" bIns="45720" rtlCol="0" anchor="b">
            <a:normAutofit/>
          </a:bodyPr>
          <a:lstStyle/>
          <a:p>
            <a:pPr algn="l"/>
            <a:r>
              <a:rPr lang="en-US" sz="4400" dirty="0"/>
              <a:t>XKCD #1282: Monty Hall</a:t>
            </a:r>
          </a:p>
        </p:txBody>
      </p:sp>
      <p:sp>
        <p:nvSpPr>
          <p:cNvPr id="14" name="Rectangle 13">
            <a:extLst>
              <a:ext uri="{FF2B5EF4-FFF2-40B4-BE49-F238E27FC236}">
                <a16:creationId xmlns:a16="http://schemas.microsoft.com/office/drawing/2014/main" id="{8A0AE57C-30AD-4D4E-9855-B5FBEAD661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4360126"/>
            <a:ext cx="12192000" cy="24978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drawing of a face&#10;&#10;Description automatically generated">
            <a:extLst>
              <a:ext uri="{FF2B5EF4-FFF2-40B4-BE49-F238E27FC236}">
                <a16:creationId xmlns:a16="http://schemas.microsoft.com/office/drawing/2014/main" id="{D680C94B-8835-47A9-90A6-FA21E88F14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8626" y="2422498"/>
            <a:ext cx="10367585" cy="3602736"/>
          </a:xfrm>
          <a:prstGeom prst="rect">
            <a:avLst/>
          </a:prstGeom>
        </p:spPr>
      </p:pic>
    </p:spTree>
    <p:extLst>
      <p:ext uri="{BB962C8B-B14F-4D97-AF65-F5344CB8AC3E}">
        <p14:creationId xmlns:p14="http://schemas.microsoft.com/office/powerpoint/2010/main" val="17385718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3000"/>
                <a:shade val="98000"/>
                <a:satMod val="150000"/>
                <a:lumMod val="102000"/>
              </a:schemeClr>
            </a:gs>
            <a:gs pos="50000">
              <a:schemeClr val="bg1">
                <a:tint val="98000"/>
                <a:shade val="90000"/>
                <a:satMod val="130000"/>
                <a:lumMod val="103000"/>
              </a:schemeClr>
            </a:gs>
            <a:gs pos="100000">
              <a:schemeClr val="bg1">
                <a:shade val="63000"/>
                <a:satMod val="120000"/>
              </a:schemeClr>
            </a:gs>
          </a:gsLst>
          <a:lin ang="5400000" scaled="0"/>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6A3F16E-CC60-4737-8CBB-9568A351D3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E33545C-1550-44D2-85DE-2ED55C6FF9E8}"/>
              </a:ext>
            </a:extLst>
          </p:cNvPr>
          <p:cNvSpPr>
            <a:spLocks noGrp="1"/>
          </p:cNvSpPr>
          <p:nvPr>
            <p:ph type="title"/>
          </p:nvPr>
        </p:nvSpPr>
        <p:spPr>
          <a:xfrm>
            <a:off x="4090507" y="764372"/>
            <a:ext cx="7434070" cy="1432289"/>
          </a:xfrm>
        </p:spPr>
        <p:txBody>
          <a:bodyPr>
            <a:normAutofit/>
          </a:bodyPr>
          <a:lstStyle/>
          <a:p>
            <a:r>
              <a:rPr lang="en-US" dirty="0"/>
              <a:t>Non-Uniform Distributions</a:t>
            </a:r>
          </a:p>
        </p:txBody>
      </p:sp>
      <p:sp>
        <p:nvSpPr>
          <p:cNvPr id="10" name="Rectangle 9">
            <a:extLst>
              <a:ext uri="{FF2B5EF4-FFF2-40B4-BE49-F238E27FC236}">
                <a16:creationId xmlns:a16="http://schemas.microsoft.com/office/drawing/2014/main" id="{C0DABE73-66EA-42B0-AB0A-9FB1C0AD7A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06393" cy="6858000"/>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a:effectLst>
            <a:outerShdw blurRad="635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pic>
        <p:nvPicPr>
          <p:cNvPr id="12" name="Picture 11">
            <a:extLst>
              <a:ext uri="{FF2B5EF4-FFF2-40B4-BE49-F238E27FC236}">
                <a16:creationId xmlns:a16="http://schemas.microsoft.com/office/drawing/2014/main" id="{1E4917B9-5D95-4999-9E13-3568EDD4234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531" r="43746" b="531"/>
          <a:stretch/>
        </p:blipFill>
        <p:spPr>
          <a:xfrm rot="5400000" flipH="1" flipV="1">
            <a:off x="-1264032" y="2187576"/>
            <a:ext cx="6857999" cy="2482850"/>
          </a:xfrm>
          <a:prstGeom prst="rect">
            <a:avLst/>
          </a:prstGeom>
        </p:spPr>
      </p:pic>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310DB1B-185C-47BD-AD00-48AAA7A6C7CE}"/>
                  </a:ext>
                </a:extLst>
              </p:cNvPr>
              <p:cNvSpPr>
                <a:spLocks noGrp="1"/>
              </p:cNvSpPr>
              <p:nvPr>
                <p:ph idx="1"/>
              </p:nvPr>
            </p:nvSpPr>
            <p:spPr>
              <a:xfrm>
                <a:off x="4090507" y="2628900"/>
                <a:ext cx="7454077" cy="3589785"/>
              </a:xfrm>
            </p:spPr>
            <p:txBody>
              <a:bodyPr>
                <a:normAutofit/>
              </a:bodyPr>
              <a:lstStyle/>
              <a:p>
                <a:pPr marL="0" indent="0">
                  <a:buNone/>
                </a:pPr>
                <a:r>
                  <a:rPr lang="en-US" sz="2000" dirty="0"/>
                  <a:t>A biased coin is twice as likely to come up heads as tails.  What is the probability it comes up heads?</a:t>
                </a:r>
              </a:p>
              <a:p>
                <a:pPr marL="0" indent="0">
                  <a:buNone/>
                </a:pPr>
                <a:endParaRPr lang="en-US" sz="2000" dirty="0"/>
              </a:p>
              <a:p>
                <a:pPr marL="0" indent="0">
                  <a:buNone/>
                </a:pPr>
                <a14:m>
                  <m:oMathPara xmlns:m="http://schemas.openxmlformats.org/officeDocument/2006/math">
                    <m:oMathParaPr>
                      <m:jc m:val="centerGroup"/>
                    </m:oMathParaPr>
                    <m:oMath xmlns:m="http://schemas.openxmlformats.org/officeDocument/2006/math">
                      <m:f>
                        <m:fPr>
                          <m:type m:val="skw"/>
                          <m:ctrlPr>
                            <a:rPr lang="en-US" sz="2000" i="1">
                              <a:latin typeface="Cambria Math" panose="02040503050406030204" pitchFamily="18" charset="0"/>
                            </a:rPr>
                          </m:ctrlPr>
                        </m:fPr>
                        <m:num>
                          <m:r>
                            <a:rPr lang="en-US" sz="2000" b="0" i="1">
                              <a:latin typeface="Cambria Math" panose="02040503050406030204" pitchFamily="18" charset="0"/>
                            </a:rPr>
                            <m:t>2</m:t>
                          </m:r>
                        </m:num>
                        <m:den>
                          <m:r>
                            <a:rPr lang="en-US" sz="2000" i="1">
                              <a:latin typeface="Cambria Math" panose="02040503050406030204" pitchFamily="18" charset="0"/>
                            </a:rPr>
                            <m:t>3</m:t>
                          </m:r>
                        </m:den>
                      </m:f>
                    </m:oMath>
                  </m:oMathPara>
                </a14:m>
                <a:endParaRPr lang="en-US" sz="2000" dirty="0"/>
              </a:p>
              <a:p>
                <a:pPr marL="0" indent="0">
                  <a:buNone/>
                </a:pPr>
                <a:endParaRPr lang="en-US" sz="2000" dirty="0"/>
              </a:p>
              <a:p>
                <a:pPr marL="0" indent="0">
                  <a:buNone/>
                </a:pPr>
                <a:r>
                  <a:rPr lang="en-US" sz="2000" dirty="0"/>
                  <a:t>If S = {x</a:t>
                </a:r>
                <a:r>
                  <a:rPr lang="en-US" sz="2000" baseline="-25000" dirty="0"/>
                  <a:t>1</a:t>
                </a:r>
                <a:r>
                  <a:rPr lang="en-US" sz="2000" dirty="0"/>
                  <a:t>, …, </a:t>
                </a:r>
                <a:r>
                  <a:rPr lang="en-US" sz="2000" dirty="0" err="1"/>
                  <a:t>x</a:t>
                </a:r>
                <a:r>
                  <a:rPr lang="en-US" sz="2000" baseline="-25000" dirty="0" err="1"/>
                  <a:t>n</a:t>
                </a:r>
                <a:r>
                  <a:rPr lang="en-US" sz="2000" dirty="0"/>
                  <a:t>} is the sample space, then</a:t>
                </a:r>
              </a:p>
              <a:p>
                <a:pPr marL="0" indent="0">
                  <a:buNone/>
                </a:pPr>
                <a:endParaRPr lang="en-US" sz="200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nary>
                        <m:naryPr>
                          <m:chr m:val="∑"/>
                          <m:ctrlPr>
                            <a:rPr lang="en-US" sz="2000" i="1">
                              <a:latin typeface="Cambria Math" panose="02040503050406030204" pitchFamily="18" charset="0"/>
                            </a:rPr>
                          </m:ctrlPr>
                        </m:naryPr>
                        <m:sub>
                          <m:r>
                            <m:rPr>
                              <m:brk m:alnAt="23"/>
                            </m:rPr>
                            <a:rPr lang="en-US" sz="2000" b="0" i="1">
                              <a:latin typeface="Cambria Math" panose="02040503050406030204" pitchFamily="18" charset="0"/>
                            </a:rPr>
                            <m:t>𝑖</m:t>
                          </m:r>
                          <m:r>
                            <a:rPr lang="en-US" sz="2000" b="0" i="1">
                              <a:latin typeface="Cambria Math" panose="02040503050406030204" pitchFamily="18" charset="0"/>
                            </a:rPr>
                            <m:t>=1</m:t>
                          </m:r>
                        </m:sub>
                        <m:sup>
                          <m:r>
                            <a:rPr lang="en-US" sz="2000" b="0" i="1">
                              <a:latin typeface="Cambria Math" panose="02040503050406030204" pitchFamily="18" charset="0"/>
                            </a:rPr>
                            <m:t>𝑛</m:t>
                          </m:r>
                        </m:sup>
                        <m:e>
                          <m:r>
                            <a:rPr lang="en-US" sz="2000" b="0" i="1">
                              <a:latin typeface="Cambria Math" panose="02040503050406030204" pitchFamily="18" charset="0"/>
                            </a:rPr>
                            <m:t>𝑝</m:t>
                          </m:r>
                          <m:r>
                            <a:rPr lang="en-US" sz="2000" b="0" i="1">
                              <a:latin typeface="Cambria Math" panose="02040503050406030204" pitchFamily="18" charset="0"/>
                            </a:rPr>
                            <m:t>(</m:t>
                          </m:r>
                          <m:r>
                            <a:rPr lang="en-US" sz="2000" b="0" i="1">
                              <a:latin typeface="Cambria Math" panose="02040503050406030204" pitchFamily="18" charset="0"/>
                            </a:rPr>
                            <m:t>𝑥𝑖</m:t>
                          </m:r>
                          <m:r>
                            <a:rPr lang="en-US" sz="2000" b="0" i="1">
                              <a:latin typeface="Cambria Math" panose="02040503050406030204" pitchFamily="18" charset="0"/>
                            </a:rPr>
                            <m:t>)</m:t>
                          </m:r>
                        </m:e>
                      </m:nary>
                      <m:r>
                        <a:rPr lang="en-US" sz="2000" b="0" i="1">
                          <a:latin typeface="Cambria Math" panose="02040503050406030204" pitchFamily="18" charset="0"/>
                        </a:rPr>
                        <m:t>=1 </m:t>
                      </m:r>
                      <m:r>
                        <m:rPr>
                          <m:sty m:val="p"/>
                        </m:rPr>
                        <a:rPr lang="en-US" sz="2000" b="0" i="0">
                          <a:latin typeface="Cambria Math" panose="02040503050406030204" pitchFamily="18" charset="0"/>
                        </a:rPr>
                        <m:t>and</m:t>
                      </m:r>
                      <m:r>
                        <a:rPr lang="en-US" sz="2000" b="0" i="1">
                          <a:latin typeface="Cambria Math" panose="02040503050406030204" pitchFamily="18" charset="0"/>
                        </a:rPr>
                        <m:t> </m:t>
                      </m:r>
                      <m:r>
                        <a:rPr lang="en-US" sz="2000" b="0" i="1">
                          <a:latin typeface="Cambria Math" panose="02040503050406030204" pitchFamily="18" charset="0"/>
                          <a:ea typeface="Cambria Math" panose="02040503050406030204" pitchFamily="18" charset="0"/>
                        </a:rPr>
                        <m:t>∀</m:t>
                      </m:r>
                      <m:r>
                        <a:rPr lang="en-US" sz="2000" b="0" i="1">
                          <a:latin typeface="Cambria Math" panose="02040503050406030204" pitchFamily="18" charset="0"/>
                          <a:ea typeface="Cambria Math" panose="02040503050406030204" pitchFamily="18" charset="0"/>
                        </a:rPr>
                        <m:t>𝑖</m:t>
                      </m:r>
                      <m:r>
                        <a:rPr lang="en-US" sz="2000" b="0" i="1">
                          <a:latin typeface="Cambria Math" panose="02040503050406030204" pitchFamily="18" charset="0"/>
                          <a:ea typeface="Cambria Math" panose="02040503050406030204" pitchFamily="18" charset="0"/>
                        </a:rPr>
                        <m:t>:0≤</m:t>
                      </m:r>
                      <m:r>
                        <a:rPr lang="en-US" sz="2000" b="0" i="1">
                          <a:latin typeface="Cambria Math" panose="02040503050406030204" pitchFamily="18" charset="0"/>
                          <a:ea typeface="Cambria Math" panose="02040503050406030204" pitchFamily="18" charset="0"/>
                        </a:rPr>
                        <m:t>𝑝</m:t>
                      </m:r>
                      <m:r>
                        <a:rPr lang="en-US" sz="2000" b="0" i="1">
                          <a:latin typeface="Cambria Math" panose="02040503050406030204" pitchFamily="18" charset="0"/>
                          <a:ea typeface="Cambria Math" panose="02040503050406030204" pitchFamily="18" charset="0"/>
                        </a:rPr>
                        <m:t>(</m:t>
                      </m:r>
                      <m:r>
                        <a:rPr lang="en-US" sz="2000" b="0" i="1">
                          <a:latin typeface="Cambria Math" panose="02040503050406030204" pitchFamily="18" charset="0"/>
                          <a:ea typeface="Cambria Math" panose="02040503050406030204" pitchFamily="18" charset="0"/>
                        </a:rPr>
                        <m:t>𝑥𝑖</m:t>
                      </m:r>
                      <m:r>
                        <a:rPr lang="en-US" sz="2000" b="0" i="1">
                          <a:latin typeface="Cambria Math" panose="02040503050406030204" pitchFamily="18" charset="0"/>
                          <a:ea typeface="Cambria Math" panose="02040503050406030204" pitchFamily="18" charset="0"/>
                        </a:rPr>
                        <m:t>)≤1</m:t>
                      </m:r>
                    </m:oMath>
                  </m:oMathPara>
                </a14:m>
                <a:endParaRPr lang="en-US" sz="2000" dirty="0"/>
              </a:p>
            </p:txBody>
          </p:sp>
        </mc:Choice>
        <mc:Fallback xmlns="">
          <p:sp>
            <p:nvSpPr>
              <p:cNvPr id="3" name="Content Placeholder 2">
                <a:extLst>
                  <a:ext uri="{FF2B5EF4-FFF2-40B4-BE49-F238E27FC236}">
                    <a16:creationId xmlns:a16="http://schemas.microsoft.com/office/drawing/2014/main" id="{E310DB1B-185C-47BD-AD00-48AAA7A6C7CE}"/>
                  </a:ext>
                </a:extLst>
              </p:cNvPr>
              <p:cNvSpPr>
                <a:spLocks noGrp="1" noRot="1" noChangeAspect="1" noMove="1" noResize="1" noEditPoints="1" noAdjustHandles="1" noChangeArrowheads="1" noChangeShapeType="1" noTextEdit="1"/>
              </p:cNvSpPr>
              <p:nvPr>
                <p:ph idx="1"/>
              </p:nvPr>
            </p:nvSpPr>
            <p:spPr>
              <a:xfrm>
                <a:off x="4090507" y="2628900"/>
                <a:ext cx="7454077" cy="3589785"/>
              </a:xfrm>
              <a:blipFill>
                <a:blip r:embed="rId3"/>
                <a:stretch>
                  <a:fillRect l="-818" t="-1698"/>
                </a:stretch>
              </a:blipFill>
            </p:spPr>
            <p:txBody>
              <a:bodyPr/>
              <a:lstStyle/>
              <a:p>
                <a:r>
                  <a:rPr lang="en-US">
                    <a:noFill/>
                  </a:rPr>
                  <a:t> </a:t>
                </a:r>
              </a:p>
            </p:txBody>
          </p:sp>
        </mc:Fallback>
      </mc:AlternateContent>
    </p:spTree>
    <p:extLst>
      <p:ext uri="{BB962C8B-B14F-4D97-AF65-F5344CB8AC3E}">
        <p14:creationId xmlns:p14="http://schemas.microsoft.com/office/powerpoint/2010/main" val="1601904980"/>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3000"/>
                <a:shade val="98000"/>
                <a:satMod val="150000"/>
                <a:lumMod val="102000"/>
              </a:schemeClr>
            </a:gs>
            <a:gs pos="50000">
              <a:schemeClr val="bg1">
                <a:tint val="98000"/>
                <a:shade val="90000"/>
                <a:satMod val="130000"/>
                <a:lumMod val="103000"/>
              </a:schemeClr>
            </a:gs>
            <a:gs pos="100000">
              <a:schemeClr val="bg1">
                <a:shade val="63000"/>
                <a:satMod val="120000"/>
              </a:schemeClr>
            </a:gs>
          </a:gsLst>
          <a:lin ang="5400000" scaled="0"/>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FECDA1F-977F-40AF-840D-D05BB091DD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86000"/>
            <a:ext cx="12192000" cy="457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B9FECD2-89B7-4AC3-8D54-9733D60AF2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286000"/>
          </a:xfrm>
          <a:prstGeom prst="rect">
            <a:avLst/>
          </a:prstGeom>
          <a:solidFill>
            <a:schemeClr val="tx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2F54C189-4A4C-4899-9585-5281DA208D0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1">
            <a:extLst>
              <a:ext uri="{FF2B5EF4-FFF2-40B4-BE49-F238E27FC236}">
                <a16:creationId xmlns:a16="http://schemas.microsoft.com/office/drawing/2014/main" id="{60AA8E6F-2B99-433C-A8F0-70C1CF83C4A5}"/>
              </a:ext>
            </a:extLst>
          </p:cNvPr>
          <p:cNvSpPr>
            <a:spLocks noGrp="1"/>
          </p:cNvSpPr>
          <p:nvPr>
            <p:ph type="title"/>
          </p:nvPr>
        </p:nvSpPr>
        <p:spPr>
          <a:xfrm>
            <a:off x="2186153" y="764373"/>
            <a:ext cx="9320048" cy="1293028"/>
          </a:xfrm>
        </p:spPr>
        <p:txBody>
          <a:bodyPr>
            <a:normAutofit/>
          </a:bodyPr>
          <a:lstStyle/>
          <a:p>
            <a:r>
              <a:rPr lang="en-US">
                <a:solidFill>
                  <a:schemeClr val="bg1"/>
                </a:solidFill>
              </a:rPr>
              <a:t>The Sum Rule for Probability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D2D3099-8B24-428C-93DD-F3B9950C6872}"/>
                  </a:ext>
                </a:extLst>
              </p:cNvPr>
              <p:cNvSpPr>
                <a:spLocks noGrp="1"/>
              </p:cNvSpPr>
              <p:nvPr>
                <p:ph idx="1"/>
              </p:nvPr>
            </p:nvSpPr>
            <p:spPr>
              <a:xfrm>
                <a:off x="685800" y="2743200"/>
                <a:ext cx="10820400" cy="3475485"/>
              </a:xfrm>
            </p:spPr>
            <p:txBody>
              <a:bodyPr>
                <a:normAutofit/>
              </a:bodyPr>
              <a:lstStyle/>
              <a:p>
                <a:pPr marL="0" indent="0">
                  <a:buNone/>
                </a:pPr>
                <a:r>
                  <a:rPr lang="en-US" dirty="0"/>
                  <a:t>A biased die has a 3 appear twice as often as  any other individual number.  What is the probability an odd number is rolled?</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f>
                        <m:fPr>
                          <m:type m:val="skw"/>
                          <m:ctrlPr>
                            <a:rPr lang="en-US"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7</m:t>
                          </m:r>
                        </m:den>
                      </m:f>
                      <m:r>
                        <a:rPr lang="en-US" b="0" i="1" smtClean="0">
                          <a:latin typeface="Cambria Math" panose="02040503050406030204" pitchFamily="18" charset="0"/>
                        </a:rPr>
                        <m:t>+</m:t>
                      </m:r>
                      <m:f>
                        <m:fPr>
                          <m:type m:val="skw"/>
                          <m:ctrlPr>
                            <a:rPr lang="en-US" i="1">
                              <a:latin typeface="Cambria Math" panose="02040503050406030204" pitchFamily="18" charset="0"/>
                            </a:rPr>
                          </m:ctrlPr>
                        </m:fPr>
                        <m:num>
                          <m:r>
                            <a:rPr lang="en-US" b="0" i="1" smtClean="0">
                              <a:latin typeface="Cambria Math" panose="02040503050406030204" pitchFamily="18" charset="0"/>
                            </a:rPr>
                            <m:t>2</m:t>
                          </m:r>
                        </m:num>
                        <m:den>
                          <m:r>
                            <a:rPr lang="en-US" b="0" i="1" smtClean="0">
                              <a:latin typeface="Cambria Math" panose="02040503050406030204" pitchFamily="18" charset="0"/>
                            </a:rPr>
                            <m:t>7</m:t>
                          </m:r>
                        </m:den>
                      </m:f>
                      <m:r>
                        <a:rPr lang="en-US" b="0" i="1" smtClean="0">
                          <a:latin typeface="Cambria Math" panose="02040503050406030204" pitchFamily="18" charset="0"/>
                        </a:rPr>
                        <m:t>+</m:t>
                      </m:r>
                      <m:f>
                        <m:fPr>
                          <m:type m:val="skw"/>
                          <m:ctrlPr>
                            <a:rPr lang="en-US" i="1">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7</m:t>
                          </m:r>
                        </m:den>
                      </m:f>
                      <m:r>
                        <a:rPr lang="en-US" b="0" i="1" smtClean="0">
                          <a:latin typeface="Cambria Math" panose="02040503050406030204" pitchFamily="18" charset="0"/>
                        </a:rPr>
                        <m:t>=</m:t>
                      </m:r>
                      <m:f>
                        <m:fPr>
                          <m:type m:val="skw"/>
                          <m:ctrlPr>
                            <a:rPr lang="en-US" i="1">
                              <a:latin typeface="Cambria Math" panose="02040503050406030204" pitchFamily="18" charset="0"/>
                            </a:rPr>
                          </m:ctrlPr>
                        </m:fPr>
                        <m:num>
                          <m:r>
                            <a:rPr lang="en-US" b="0" i="1" smtClean="0">
                              <a:latin typeface="Cambria Math" panose="02040503050406030204" pitchFamily="18" charset="0"/>
                            </a:rPr>
                            <m:t>4</m:t>
                          </m:r>
                        </m:num>
                        <m:den>
                          <m:r>
                            <a:rPr lang="en-US" b="0" i="1" smtClean="0">
                              <a:latin typeface="Cambria Math" panose="02040503050406030204" pitchFamily="18" charset="0"/>
                            </a:rPr>
                            <m:t>7</m:t>
                          </m:r>
                        </m:den>
                      </m:f>
                    </m:oMath>
                  </m:oMathPara>
                </a14:m>
                <a:endParaRPr lang="en-US"/>
              </a:p>
              <a:p>
                <a:pPr marL="0" indent="0">
                  <a:buNone/>
                </a:pPr>
                <a:endParaRPr lang="en-US"/>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𝐸</m:t>
                          </m:r>
                        </m:e>
                      </m:d>
                      <m:r>
                        <a:rPr lang="en-US" b="0" i="1" smtClean="0">
                          <a:latin typeface="Cambria Math" panose="02040503050406030204" pitchFamily="18" charset="0"/>
                        </a:rPr>
                        <m:t>= </m:t>
                      </m:r>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𝑠</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𝐸</m:t>
                          </m:r>
                        </m:sub>
                        <m:sup/>
                        <m:e>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e>
                      </m:nary>
                    </m:oMath>
                  </m:oMathPara>
                </a14:m>
                <a:endParaRPr lang="en-US"/>
              </a:p>
            </p:txBody>
          </p:sp>
        </mc:Choice>
        <mc:Fallback xmlns="">
          <p:sp>
            <p:nvSpPr>
              <p:cNvPr id="3" name="Content Placeholder 2">
                <a:extLst>
                  <a:ext uri="{FF2B5EF4-FFF2-40B4-BE49-F238E27FC236}">
                    <a16:creationId xmlns:a16="http://schemas.microsoft.com/office/drawing/2014/main" id="{1D2D3099-8B24-428C-93DD-F3B9950C6872}"/>
                  </a:ext>
                </a:extLst>
              </p:cNvPr>
              <p:cNvSpPr>
                <a:spLocks noGrp="1" noRot="1" noChangeAspect="1" noMove="1" noResize="1" noEditPoints="1" noAdjustHandles="1" noChangeArrowheads="1" noChangeShapeType="1" noTextEdit="1"/>
              </p:cNvSpPr>
              <p:nvPr>
                <p:ph idx="1"/>
              </p:nvPr>
            </p:nvSpPr>
            <p:spPr>
              <a:xfrm>
                <a:off x="685800" y="2743200"/>
                <a:ext cx="10820400" cy="3475485"/>
              </a:xfrm>
              <a:blipFill>
                <a:blip r:embed="rId3"/>
                <a:stretch>
                  <a:fillRect l="-732" t="-2281"/>
                </a:stretch>
              </a:blipFill>
            </p:spPr>
            <p:txBody>
              <a:bodyPr/>
              <a:lstStyle/>
              <a:p>
                <a:r>
                  <a:rPr lang="en-US">
                    <a:noFill/>
                  </a:rPr>
                  <a:t> </a:t>
                </a:r>
              </a:p>
            </p:txBody>
          </p:sp>
        </mc:Fallback>
      </mc:AlternateContent>
    </p:spTree>
    <p:extLst>
      <p:ext uri="{BB962C8B-B14F-4D97-AF65-F5344CB8AC3E}">
        <p14:creationId xmlns:p14="http://schemas.microsoft.com/office/powerpoint/2010/main" val="231862115"/>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ounded Rectangle 14">
            <a:extLst>
              <a:ext uri="{FF2B5EF4-FFF2-40B4-BE49-F238E27FC236}">
                <a16:creationId xmlns:a16="http://schemas.microsoft.com/office/drawing/2014/main" id="{934B872D-6FE9-472A-9E92-342E41DA7C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0"/>
            <a:ext cx="7555992"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10" name="Rectangle 9">
            <a:extLst>
              <a:ext uri="{FF2B5EF4-FFF2-40B4-BE49-F238E27FC236}">
                <a16:creationId xmlns:a16="http://schemas.microsoft.com/office/drawing/2014/main" id="{488DEBA6-2ED2-4FED-8AAB-2F855348DD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36008" cy="6858000"/>
          </a:xfrm>
          <a:prstGeom prst="rect">
            <a:avLst/>
          </a:prstGeom>
          <a:ln>
            <a:noFill/>
          </a:ln>
          <a:effectLst>
            <a:outerShdw blurRad="63500" dist="38100" algn="l" rotWithShape="0">
              <a:prstClr val="black">
                <a:alpha val="40000"/>
              </a:prstClr>
            </a:outerShdw>
          </a:effectLst>
        </p:spPr>
        <p:style>
          <a:lnRef idx="2">
            <a:schemeClr val="accent1">
              <a:shade val="50000"/>
            </a:schemeClr>
          </a:lnRef>
          <a:fillRef idx="1003">
            <a:schemeClr val="dk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pic>
        <p:nvPicPr>
          <p:cNvPr id="12" name="Picture 11">
            <a:extLst>
              <a:ext uri="{FF2B5EF4-FFF2-40B4-BE49-F238E27FC236}">
                <a16:creationId xmlns:a16="http://schemas.microsoft.com/office/drawing/2014/main" id="{32162F0F-A9B7-409A-AD12-ADD441861C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6697" r="55278"/>
          <a:stretch/>
        </p:blipFill>
        <p:spPr>
          <a:xfrm>
            <a:off x="0" y="4375150"/>
            <a:ext cx="4636008" cy="2482850"/>
          </a:xfrm>
          <a:prstGeom prst="rect">
            <a:avLst/>
          </a:prstGeom>
        </p:spPr>
      </p:pic>
      <p:sp>
        <p:nvSpPr>
          <p:cNvPr id="2" name="Title 1">
            <a:extLst>
              <a:ext uri="{FF2B5EF4-FFF2-40B4-BE49-F238E27FC236}">
                <a16:creationId xmlns:a16="http://schemas.microsoft.com/office/drawing/2014/main" id="{776B0950-98F4-4FCC-8F87-85CCA1B8ED64}"/>
              </a:ext>
            </a:extLst>
          </p:cNvPr>
          <p:cNvSpPr>
            <a:spLocks noGrp="1"/>
          </p:cNvSpPr>
          <p:nvPr>
            <p:ph type="title"/>
          </p:nvPr>
        </p:nvSpPr>
        <p:spPr>
          <a:xfrm>
            <a:off x="643466" y="804334"/>
            <a:ext cx="3471333" cy="5249333"/>
          </a:xfrm>
        </p:spPr>
        <p:txBody>
          <a:bodyPr>
            <a:normAutofit/>
          </a:bodyPr>
          <a:lstStyle/>
          <a:p>
            <a:r>
              <a:rPr lang="en-US" sz="3700">
                <a:solidFill>
                  <a:srgbClr val="FFFFFF"/>
                </a:solidFill>
              </a:rPr>
              <a:t>Conditional Probability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ED4E04E-4A7F-4860-B60C-F5AD2929843F}"/>
                  </a:ext>
                </a:extLst>
              </p:cNvPr>
              <p:cNvSpPr>
                <a:spLocks noGrp="1"/>
              </p:cNvSpPr>
              <p:nvPr>
                <p:ph idx="1"/>
              </p:nvPr>
            </p:nvSpPr>
            <p:spPr>
              <a:xfrm>
                <a:off x="5234722" y="804334"/>
                <a:ext cx="6271477" cy="5249333"/>
              </a:xfrm>
            </p:spPr>
            <p:txBody>
              <a:bodyPr anchor="ctr">
                <a:normAutofit/>
              </a:bodyPr>
              <a:lstStyle/>
              <a:p>
                <a:pPr marL="0" indent="0">
                  <a:buNone/>
                </a:pPr>
                <a:r>
                  <a:rPr lang="en-US">
                    <a:solidFill>
                      <a:schemeClr val="tx2"/>
                    </a:solidFill>
                  </a:rPr>
                  <a:t>For the same biased die, we know that an odd number was rolled.  What is the probability a 3 was rolled?</a:t>
                </a:r>
              </a:p>
              <a:p>
                <a:pPr marL="0" indent="0">
                  <a:buNone/>
                </a:pPr>
                <a:endParaRPr lang="en-US">
                  <a:solidFill>
                    <a:schemeClr val="tx2"/>
                  </a:solidFill>
                </a:endParaRPr>
              </a:p>
              <a:p>
                <a:pPr marL="0" indent="0">
                  <a:buNone/>
                </a:pPr>
                <a14:m>
                  <m:oMathPara xmlns:m="http://schemas.openxmlformats.org/officeDocument/2006/math">
                    <m:oMathParaPr>
                      <m:jc m:val="centerGroup"/>
                    </m:oMathParaPr>
                    <m:oMath xmlns:m="http://schemas.openxmlformats.org/officeDocument/2006/math">
                      <m:f>
                        <m:fPr>
                          <m:ctrlPr>
                            <a:rPr lang="en-US" i="1">
                              <a:solidFill>
                                <a:schemeClr val="tx2"/>
                              </a:solidFill>
                              <a:latin typeface="Cambria Math" panose="02040503050406030204" pitchFamily="18" charset="0"/>
                            </a:rPr>
                          </m:ctrlPr>
                        </m:fPr>
                        <m:num>
                          <m:f>
                            <m:fPr>
                              <m:type m:val="skw"/>
                              <m:ctrlPr>
                                <a:rPr lang="en-US" i="1">
                                  <a:solidFill>
                                    <a:schemeClr val="tx2"/>
                                  </a:solidFill>
                                  <a:latin typeface="Cambria Math" panose="02040503050406030204" pitchFamily="18" charset="0"/>
                                </a:rPr>
                              </m:ctrlPr>
                            </m:fPr>
                            <m:num>
                              <m:r>
                                <a:rPr lang="en-US" b="0" i="1">
                                  <a:solidFill>
                                    <a:schemeClr val="tx2"/>
                                  </a:solidFill>
                                  <a:latin typeface="Cambria Math" panose="02040503050406030204" pitchFamily="18" charset="0"/>
                                </a:rPr>
                                <m:t>2</m:t>
                              </m:r>
                            </m:num>
                            <m:den>
                              <m:r>
                                <a:rPr lang="en-US" b="0" i="1">
                                  <a:solidFill>
                                    <a:schemeClr val="tx2"/>
                                  </a:solidFill>
                                  <a:latin typeface="Cambria Math" panose="02040503050406030204" pitchFamily="18" charset="0"/>
                                </a:rPr>
                                <m:t>7</m:t>
                              </m:r>
                            </m:den>
                          </m:f>
                        </m:num>
                        <m:den>
                          <m:f>
                            <m:fPr>
                              <m:type m:val="skw"/>
                              <m:ctrlPr>
                                <a:rPr lang="en-US" i="1">
                                  <a:solidFill>
                                    <a:schemeClr val="tx2"/>
                                  </a:solidFill>
                                  <a:latin typeface="Cambria Math" panose="02040503050406030204" pitchFamily="18" charset="0"/>
                                </a:rPr>
                              </m:ctrlPr>
                            </m:fPr>
                            <m:num>
                              <m:r>
                                <a:rPr lang="en-US" b="0" i="1">
                                  <a:solidFill>
                                    <a:schemeClr val="tx2"/>
                                  </a:solidFill>
                                  <a:latin typeface="Cambria Math" panose="02040503050406030204" pitchFamily="18" charset="0"/>
                                </a:rPr>
                                <m:t>4</m:t>
                              </m:r>
                            </m:num>
                            <m:den>
                              <m:r>
                                <a:rPr lang="en-US" b="0" i="1">
                                  <a:solidFill>
                                    <a:schemeClr val="tx2"/>
                                  </a:solidFill>
                                  <a:latin typeface="Cambria Math" panose="02040503050406030204" pitchFamily="18" charset="0"/>
                                </a:rPr>
                                <m:t>7</m:t>
                              </m:r>
                            </m:den>
                          </m:f>
                        </m:den>
                      </m:f>
                      <m:r>
                        <a:rPr lang="en-US" b="0" i="1">
                          <a:solidFill>
                            <a:schemeClr val="tx2"/>
                          </a:solidFill>
                          <a:latin typeface="Cambria Math" panose="02040503050406030204" pitchFamily="18" charset="0"/>
                        </a:rPr>
                        <m:t>=</m:t>
                      </m:r>
                      <m:f>
                        <m:fPr>
                          <m:type m:val="skw"/>
                          <m:ctrlPr>
                            <a:rPr lang="en-US" i="1">
                              <a:solidFill>
                                <a:schemeClr val="tx2"/>
                              </a:solidFill>
                              <a:latin typeface="Cambria Math" panose="02040503050406030204" pitchFamily="18" charset="0"/>
                            </a:rPr>
                          </m:ctrlPr>
                        </m:fPr>
                        <m:num>
                          <m:r>
                            <a:rPr lang="en-US" b="0" i="1">
                              <a:solidFill>
                                <a:schemeClr val="tx2"/>
                              </a:solidFill>
                              <a:latin typeface="Cambria Math" panose="02040503050406030204" pitchFamily="18" charset="0"/>
                            </a:rPr>
                            <m:t>1</m:t>
                          </m:r>
                        </m:num>
                        <m:den>
                          <m:r>
                            <a:rPr lang="en-US" b="0" i="1">
                              <a:solidFill>
                                <a:schemeClr val="tx2"/>
                              </a:solidFill>
                              <a:latin typeface="Cambria Math" panose="02040503050406030204" pitchFamily="18" charset="0"/>
                            </a:rPr>
                            <m:t>2</m:t>
                          </m:r>
                        </m:den>
                      </m:f>
                    </m:oMath>
                  </m:oMathPara>
                </a14:m>
                <a:endParaRPr lang="en-US">
                  <a:solidFill>
                    <a:schemeClr val="tx2"/>
                  </a:solidFill>
                </a:endParaRPr>
              </a:p>
              <a:p>
                <a:pPr marL="0" indent="0">
                  <a:buNone/>
                </a:pPr>
                <a:endParaRPr lang="en-US">
                  <a:solidFill>
                    <a:schemeClr val="tx2"/>
                  </a:solidFill>
                </a:endParaRPr>
              </a:p>
              <a:p>
                <a:pPr marL="0" indent="0">
                  <a:buNone/>
                </a:pPr>
                <a:r>
                  <a:rPr lang="en-US">
                    <a:solidFill>
                      <a:schemeClr val="tx2"/>
                    </a:solidFill>
                  </a:rPr>
                  <a:t>The </a:t>
                </a:r>
                <a:r>
                  <a:rPr lang="en-US" b="1">
                    <a:solidFill>
                      <a:schemeClr val="tx2"/>
                    </a:solidFill>
                  </a:rPr>
                  <a:t>conditional probability</a:t>
                </a:r>
                <a:r>
                  <a:rPr lang="en-US">
                    <a:solidFill>
                      <a:schemeClr val="tx2"/>
                    </a:solidFill>
                  </a:rPr>
                  <a:t> of E, given that F occurred, is:</a:t>
                </a:r>
              </a:p>
              <a:p>
                <a:pPr marL="0" indent="0">
                  <a:buNone/>
                </a:pPr>
                <a:endParaRPr lang="en-US">
                  <a:solidFill>
                    <a:schemeClr val="tx2"/>
                  </a:solidFill>
                </a:endParaRPr>
              </a:p>
              <a:p>
                <a:pPr marL="0" indent="0">
                  <a:buNone/>
                </a:pPr>
                <a14:m>
                  <m:oMathPara xmlns:m="http://schemas.openxmlformats.org/officeDocument/2006/math">
                    <m:oMathParaPr>
                      <m:jc m:val="centerGroup"/>
                    </m:oMathParaPr>
                    <m:oMath xmlns:m="http://schemas.openxmlformats.org/officeDocument/2006/math">
                      <m:r>
                        <a:rPr lang="en-US" b="0" i="1">
                          <a:solidFill>
                            <a:schemeClr val="tx2"/>
                          </a:solidFill>
                          <a:latin typeface="Cambria Math" panose="02040503050406030204" pitchFamily="18" charset="0"/>
                        </a:rPr>
                        <m:t>𝑝</m:t>
                      </m:r>
                      <m:d>
                        <m:dPr>
                          <m:ctrlPr>
                            <a:rPr lang="en-US" b="0" i="1">
                              <a:solidFill>
                                <a:schemeClr val="tx2"/>
                              </a:solidFill>
                              <a:latin typeface="Cambria Math" panose="02040503050406030204" pitchFamily="18" charset="0"/>
                            </a:rPr>
                          </m:ctrlPr>
                        </m:dPr>
                        <m:e>
                          <m:r>
                            <a:rPr lang="en-US" b="0" i="1">
                              <a:solidFill>
                                <a:schemeClr val="tx2"/>
                              </a:solidFill>
                              <a:latin typeface="Cambria Math" panose="02040503050406030204" pitchFamily="18" charset="0"/>
                            </a:rPr>
                            <m:t>𝐸</m:t>
                          </m:r>
                        </m:e>
                        <m:e>
                          <m:r>
                            <a:rPr lang="en-US" b="0" i="1">
                              <a:solidFill>
                                <a:schemeClr val="tx2"/>
                              </a:solidFill>
                              <a:latin typeface="Cambria Math" panose="02040503050406030204" pitchFamily="18" charset="0"/>
                            </a:rPr>
                            <m:t>𝐹</m:t>
                          </m:r>
                        </m:e>
                      </m:d>
                      <m:r>
                        <a:rPr lang="en-US" b="0" i="1">
                          <a:solidFill>
                            <a:schemeClr val="tx2"/>
                          </a:solidFill>
                          <a:latin typeface="Cambria Math" panose="02040503050406030204" pitchFamily="18" charset="0"/>
                        </a:rPr>
                        <m:t>=</m:t>
                      </m:r>
                      <m:f>
                        <m:fPr>
                          <m:ctrlPr>
                            <a:rPr lang="en-US" b="0" i="1">
                              <a:solidFill>
                                <a:schemeClr val="tx2"/>
                              </a:solidFill>
                              <a:latin typeface="Cambria Math" panose="02040503050406030204" pitchFamily="18" charset="0"/>
                            </a:rPr>
                          </m:ctrlPr>
                        </m:fPr>
                        <m:num>
                          <m:r>
                            <a:rPr lang="en-US" b="0" i="1">
                              <a:solidFill>
                                <a:schemeClr val="tx2"/>
                              </a:solidFill>
                              <a:latin typeface="Cambria Math" panose="02040503050406030204" pitchFamily="18" charset="0"/>
                            </a:rPr>
                            <m:t>𝑝</m:t>
                          </m:r>
                          <m:r>
                            <a:rPr lang="en-US" b="0" i="1">
                              <a:solidFill>
                                <a:schemeClr val="tx2"/>
                              </a:solidFill>
                              <a:latin typeface="Cambria Math" panose="02040503050406030204" pitchFamily="18" charset="0"/>
                            </a:rPr>
                            <m:t>(</m:t>
                          </m:r>
                          <m:r>
                            <a:rPr lang="en-US" b="0" i="1">
                              <a:solidFill>
                                <a:schemeClr val="tx2"/>
                              </a:solidFill>
                              <a:latin typeface="Cambria Math" panose="02040503050406030204" pitchFamily="18" charset="0"/>
                            </a:rPr>
                            <m:t>𝐸</m:t>
                          </m:r>
                          <m:r>
                            <a:rPr lang="en-US" b="0" i="1">
                              <a:solidFill>
                                <a:schemeClr val="tx2"/>
                              </a:solidFill>
                              <a:latin typeface="Cambria Math" panose="02040503050406030204" pitchFamily="18" charset="0"/>
                              <a:ea typeface="Cambria Math" panose="02040503050406030204" pitchFamily="18" charset="0"/>
                            </a:rPr>
                            <m:t>∩</m:t>
                          </m:r>
                          <m:r>
                            <a:rPr lang="en-US" b="0" i="1">
                              <a:solidFill>
                                <a:schemeClr val="tx2"/>
                              </a:solidFill>
                              <a:latin typeface="Cambria Math" panose="02040503050406030204" pitchFamily="18" charset="0"/>
                            </a:rPr>
                            <m:t>𝐹</m:t>
                          </m:r>
                          <m:r>
                            <a:rPr lang="en-US" b="0" i="1">
                              <a:solidFill>
                                <a:schemeClr val="tx2"/>
                              </a:solidFill>
                              <a:latin typeface="Cambria Math" panose="02040503050406030204" pitchFamily="18" charset="0"/>
                            </a:rPr>
                            <m:t>)</m:t>
                          </m:r>
                        </m:num>
                        <m:den>
                          <m:r>
                            <a:rPr lang="en-US" b="0" i="1">
                              <a:solidFill>
                                <a:schemeClr val="tx2"/>
                              </a:solidFill>
                              <a:latin typeface="Cambria Math" panose="02040503050406030204" pitchFamily="18" charset="0"/>
                            </a:rPr>
                            <m:t>𝑃</m:t>
                          </m:r>
                          <m:r>
                            <a:rPr lang="en-US" b="0" i="1">
                              <a:solidFill>
                                <a:schemeClr val="tx2"/>
                              </a:solidFill>
                              <a:latin typeface="Cambria Math" panose="02040503050406030204" pitchFamily="18" charset="0"/>
                            </a:rPr>
                            <m:t>(</m:t>
                          </m:r>
                          <m:r>
                            <a:rPr lang="en-US" b="0" i="1">
                              <a:solidFill>
                                <a:schemeClr val="tx2"/>
                              </a:solidFill>
                              <a:latin typeface="Cambria Math" panose="02040503050406030204" pitchFamily="18" charset="0"/>
                            </a:rPr>
                            <m:t>𝐹</m:t>
                          </m:r>
                          <m:r>
                            <a:rPr lang="en-US" b="0" i="1">
                              <a:solidFill>
                                <a:schemeClr val="tx2"/>
                              </a:solidFill>
                              <a:latin typeface="Cambria Math" panose="02040503050406030204" pitchFamily="18" charset="0"/>
                            </a:rPr>
                            <m:t>)</m:t>
                          </m:r>
                        </m:den>
                      </m:f>
                    </m:oMath>
                  </m:oMathPara>
                </a14:m>
                <a:endParaRPr lang="en-US">
                  <a:solidFill>
                    <a:schemeClr val="tx2"/>
                  </a:solidFill>
                </a:endParaRPr>
              </a:p>
            </p:txBody>
          </p:sp>
        </mc:Choice>
        <mc:Fallback xmlns="">
          <p:sp>
            <p:nvSpPr>
              <p:cNvPr id="3" name="Content Placeholder 2">
                <a:extLst>
                  <a:ext uri="{FF2B5EF4-FFF2-40B4-BE49-F238E27FC236}">
                    <a16:creationId xmlns:a16="http://schemas.microsoft.com/office/drawing/2014/main" id="{3ED4E04E-4A7F-4860-B60C-F5AD2929843F}"/>
                  </a:ext>
                </a:extLst>
              </p:cNvPr>
              <p:cNvSpPr>
                <a:spLocks noGrp="1" noRot="1" noChangeAspect="1" noMove="1" noResize="1" noEditPoints="1" noAdjustHandles="1" noChangeArrowheads="1" noChangeShapeType="1" noTextEdit="1"/>
              </p:cNvSpPr>
              <p:nvPr>
                <p:ph idx="1"/>
              </p:nvPr>
            </p:nvSpPr>
            <p:spPr>
              <a:xfrm>
                <a:off x="5234722" y="804334"/>
                <a:ext cx="6271477" cy="5249333"/>
              </a:xfrm>
              <a:blipFill>
                <a:blip r:embed="rId3"/>
                <a:stretch>
                  <a:fillRect l="-1265"/>
                </a:stretch>
              </a:blipFill>
            </p:spPr>
            <p:txBody>
              <a:bodyPr/>
              <a:lstStyle/>
              <a:p>
                <a:r>
                  <a:rPr lang="en-US">
                    <a:noFill/>
                  </a:rPr>
                  <a:t> </a:t>
                </a:r>
              </a:p>
            </p:txBody>
          </p:sp>
        </mc:Fallback>
      </mc:AlternateContent>
    </p:spTree>
    <p:extLst>
      <p:ext uri="{BB962C8B-B14F-4D97-AF65-F5344CB8AC3E}">
        <p14:creationId xmlns:p14="http://schemas.microsoft.com/office/powerpoint/2010/main" val="1679219103"/>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E9ECF8-21CB-4EFA-91C4-19876A3C243B}"/>
              </a:ext>
            </a:extLst>
          </p:cNvPr>
          <p:cNvSpPr>
            <a:spLocks noGrp="1"/>
          </p:cNvSpPr>
          <p:nvPr>
            <p:ph type="title"/>
          </p:nvPr>
        </p:nvSpPr>
        <p:spPr/>
        <p:txBody>
          <a:bodyPr/>
          <a:lstStyle/>
          <a:p>
            <a:r>
              <a:rPr lang="en-US" dirty="0"/>
              <a:t>Practice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00D4DF8-5EC1-4AE9-8700-7A3654CEE7EC}"/>
                  </a:ext>
                </a:extLst>
              </p:cNvPr>
              <p:cNvSpPr>
                <a:spLocks noGrp="1"/>
              </p:cNvSpPr>
              <p:nvPr>
                <p:ph idx="1"/>
              </p:nvPr>
            </p:nvSpPr>
            <p:spPr/>
            <p:txBody>
              <a:bodyPr/>
              <a:lstStyle/>
              <a:p>
                <a:pPr marL="0" indent="0">
                  <a:buNone/>
                </a:pPr>
                <a:r>
                  <a:rPr lang="en-US" dirty="0"/>
                  <a:t>There are 4 people in line.  Each person is either a pirate or a ninja (but not both), assigned by the uniform distribution.  What is the probability there are two consecutive ninja, given the first person in line is a ninja?</a:t>
                </a:r>
              </a:p>
              <a:p>
                <a:pPr marL="0" indent="0" algn="ctr">
                  <a:buNone/>
                </a:pPr>
                <a:r>
                  <a:rPr lang="en-US" dirty="0"/>
                  <a:t>NNPP</a:t>
                </a:r>
              </a:p>
              <a:p>
                <a:pPr marL="0" indent="0" algn="ctr">
                  <a:buNone/>
                </a:pPr>
                <a:r>
                  <a:rPr lang="en-US" dirty="0"/>
                  <a:t>NNPN</a:t>
                </a:r>
              </a:p>
              <a:p>
                <a:pPr marL="0" indent="0" algn="ctr">
                  <a:buNone/>
                </a:pPr>
                <a:r>
                  <a:rPr lang="en-US" dirty="0"/>
                  <a:t>NNNP</a:t>
                </a:r>
              </a:p>
              <a:p>
                <a:pPr marL="0" indent="0" algn="ctr">
                  <a:buNone/>
                </a:pPr>
                <a:r>
                  <a:rPr lang="en-US" dirty="0"/>
                  <a:t>NNNN</a:t>
                </a:r>
              </a:p>
              <a:p>
                <a:pPr marL="0" indent="0" algn="ctr">
                  <a:buNone/>
                </a:pPr>
                <a:r>
                  <a:rPr lang="en-US" dirty="0"/>
                  <a:t>NPNN</a:t>
                </a:r>
              </a:p>
              <a:p>
                <a:pPr marL="0" indent="0" algn="ctr">
                  <a:buNone/>
                </a:pPr>
                <a:endParaRPr lang="en-US" dirty="0"/>
              </a:p>
              <a:p>
                <a:pPr marL="0" indent="0" algn="ctr">
                  <a:buNone/>
                </a:pPr>
                <a14:m>
                  <m:oMathPara xmlns:m="http://schemas.openxmlformats.org/officeDocument/2006/math">
                    <m:oMathParaPr>
                      <m:jc m:val="centerGroup"/>
                    </m:oMathParaPr>
                    <m:oMath xmlns:m="http://schemas.openxmlformats.org/officeDocument/2006/math">
                      <m:f>
                        <m:fPr>
                          <m:type m:val="skw"/>
                          <m:ctrlPr>
                            <a:rPr lang="en-US" i="1" smtClean="0">
                              <a:latin typeface="Cambria Math" panose="02040503050406030204" pitchFamily="18" charset="0"/>
                            </a:rPr>
                          </m:ctrlPr>
                        </m:fPr>
                        <m:num>
                          <m:r>
                            <a:rPr lang="en-US" b="0" i="1" smtClean="0">
                              <a:latin typeface="Cambria Math" panose="02040503050406030204" pitchFamily="18" charset="0"/>
                            </a:rPr>
                            <m:t>5</m:t>
                          </m:r>
                        </m:num>
                        <m:den>
                          <m:r>
                            <a:rPr lang="en-US" b="0" i="1" smtClean="0">
                              <a:latin typeface="Cambria Math" panose="02040503050406030204" pitchFamily="18" charset="0"/>
                            </a:rPr>
                            <m:t>8</m:t>
                          </m:r>
                        </m:den>
                      </m:f>
                    </m:oMath>
                  </m:oMathPara>
                </a14:m>
                <a:endParaRPr lang="en-US" dirty="0"/>
              </a:p>
            </p:txBody>
          </p:sp>
        </mc:Choice>
        <mc:Fallback xmlns="">
          <p:sp>
            <p:nvSpPr>
              <p:cNvPr id="3" name="Content Placeholder 2">
                <a:extLst>
                  <a:ext uri="{FF2B5EF4-FFF2-40B4-BE49-F238E27FC236}">
                    <a16:creationId xmlns:a16="http://schemas.microsoft.com/office/drawing/2014/main" id="{A00D4DF8-5EC1-4AE9-8700-7A3654CEE7EC}"/>
                  </a:ext>
                </a:extLst>
              </p:cNvPr>
              <p:cNvSpPr>
                <a:spLocks noGrp="1" noRot="1" noChangeAspect="1" noMove="1" noResize="1" noEditPoints="1" noAdjustHandles="1" noChangeArrowheads="1" noChangeShapeType="1" noTextEdit="1"/>
              </p:cNvSpPr>
              <p:nvPr>
                <p:ph idx="1"/>
              </p:nvPr>
            </p:nvSpPr>
            <p:spPr>
              <a:blipFill>
                <a:blip r:embed="rId2"/>
                <a:stretch>
                  <a:fillRect l="-732" t="-1970" b="-24394"/>
                </a:stretch>
              </a:blipFill>
            </p:spPr>
            <p:txBody>
              <a:bodyPr/>
              <a:lstStyle/>
              <a:p>
                <a:r>
                  <a:rPr lang="en-US">
                    <a:noFill/>
                  </a:rPr>
                  <a:t> </a:t>
                </a:r>
              </a:p>
            </p:txBody>
          </p:sp>
        </mc:Fallback>
      </mc:AlternateContent>
    </p:spTree>
    <p:extLst>
      <p:ext uri="{BB962C8B-B14F-4D97-AF65-F5344CB8AC3E}">
        <p14:creationId xmlns:p14="http://schemas.microsoft.com/office/powerpoint/2010/main" val="2262611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3000"/>
                <a:shade val="98000"/>
                <a:satMod val="150000"/>
                <a:lumMod val="102000"/>
              </a:schemeClr>
            </a:gs>
            <a:gs pos="50000">
              <a:schemeClr val="bg1">
                <a:tint val="98000"/>
                <a:shade val="90000"/>
                <a:satMod val="130000"/>
                <a:lumMod val="103000"/>
              </a:schemeClr>
            </a:gs>
            <a:gs pos="100000">
              <a:schemeClr val="bg1">
                <a:shade val="63000"/>
                <a:satMod val="120000"/>
              </a:schemeClr>
            </a:gs>
          </a:gsLst>
          <a:lin ang="5400000" scaled="0"/>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4C41CF4-4A13-4AA9-9300-CB7A2E37C8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2" name="Title 1">
            <a:extLst>
              <a:ext uri="{FF2B5EF4-FFF2-40B4-BE49-F238E27FC236}">
                <a16:creationId xmlns:a16="http://schemas.microsoft.com/office/drawing/2014/main" id="{327F3785-A891-4A87-92A4-CDA917D44F3C}"/>
              </a:ext>
            </a:extLst>
          </p:cNvPr>
          <p:cNvSpPr>
            <a:spLocks noGrp="1"/>
          </p:cNvSpPr>
          <p:nvPr>
            <p:ph type="title"/>
          </p:nvPr>
        </p:nvSpPr>
        <p:spPr>
          <a:xfrm>
            <a:off x="683609" y="764372"/>
            <a:ext cx="3173688" cy="5216013"/>
          </a:xfrm>
        </p:spPr>
        <p:txBody>
          <a:bodyPr>
            <a:normAutofit/>
          </a:bodyPr>
          <a:lstStyle/>
          <a:p>
            <a:r>
              <a:rPr lang="en-US" dirty="0"/>
              <a:t>Practice</a:t>
            </a:r>
          </a:p>
        </p:txBody>
      </p:sp>
      <p:cxnSp>
        <p:nvCxnSpPr>
          <p:cNvPr id="10" name="Straight Connector 9">
            <a:extLst>
              <a:ext uri="{FF2B5EF4-FFF2-40B4-BE49-F238E27FC236}">
                <a16:creationId xmlns:a16="http://schemas.microsoft.com/office/drawing/2014/main" id="{7A77B115-9FF3-46AE-AE08-826DEB9A624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127197" y="1923563"/>
            <a:ext cx="0" cy="301752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26AEBE8-3A9C-4FDD-A0E1-110B6A505133}"/>
                  </a:ext>
                </a:extLst>
              </p:cNvPr>
              <p:cNvSpPr>
                <a:spLocks noGrp="1"/>
              </p:cNvSpPr>
              <p:nvPr>
                <p:ph idx="1"/>
              </p:nvPr>
            </p:nvSpPr>
            <p:spPr>
              <a:xfrm>
                <a:off x="4370138" y="764372"/>
                <a:ext cx="7086600" cy="5216013"/>
              </a:xfrm>
            </p:spPr>
            <p:txBody>
              <a:bodyPr anchor="ctr">
                <a:normAutofit/>
              </a:bodyPr>
              <a:lstStyle/>
              <a:p>
                <a:pPr marL="0" indent="0">
                  <a:buNone/>
                </a:pPr>
                <a:r>
                  <a:rPr lang="en-US" sz="1700"/>
                  <a:t>A family has two children, the gender is generated u.a.r. (uniformly at random)</a:t>
                </a:r>
                <a:br>
                  <a:rPr lang="en-US" sz="1700"/>
                </a:br>
                <a:r>
                  <a:rPr lang="en-US" sz="1700"/>
                  <a:t>What is the probability of two boys, given the youngest is a boy?</a:t>
                </a:r>
              </a:p>
              <a:p>
                <a:pPr marL="0" indent="0">
                  <a:buNone/>
                </a:pPr>
                <a14:m>
                  <m:oMathPara xmlns:m="http://schemas.openxmlformats.org/officeDocument/2006/math">
                    <m:oMathParaPr>
                      <m:jc m:val="centerGroup"/>
                    </m:oMathParaPr>
                    <m:oMath xmlns:m="http://schemas.openxmlformats.org/officeDocument/2006/math">
                      <m:f>
                        <m:fPr>
                          <m:type m:val="skw"/>
                          <m:ctrlPr>
                            <a:rPr lang="en-US" sz="1700" i="1">
                              <a:latin typeface="Cambria Math" panose="02040503050406030204" pitchFamily="18" charset="0"/>
                            </a:rPr>
                          </m:ctrlPr>
                        </m:fPr>
                        <m:num>
                          <m:r>
                            <a:rPr lang="en-US" sz="1700" b="0" i="1">
                              <a:latin typeface="Cambria Math" panose="02040503050406030204" pitchFamily="18" charset="0"/>
                            </a:rPr>
                            <m:t>1</m:t>
                          </m:r>
                        </m:num>
                        <m:den>
                          <m:r>
                            <a:rPr lang="en-US" sz="1700" b="0" i="1">
                              <a:latin typeface="Cambria Math" panose="02040503050406030204" pitchFamily="18" charset="0"/>
                            </a:rPr>
                            <m:t>2</m:t>
                          </m:r>
                        </m:den>
                      </m:f>
                    </m:oMath>
                  </m:oMathPara>
                </a14:m>
                <a:endParaRPr lang="en-US" sz="1700"/>
              </a:p>
              <a:p>
                <a:pPr marL="0" indent="0">
                  <a:buNone/>
                </a:pPr>
                <a:r>
                  <a:rPr lang="en-US" sz="1700"/>
                  <a:t>A family has two children, the gender is generated u.a.r. (uniformly at random)</a:t>
                </a:r>
                <a:br>
                  <a:rPr lang="en-US" sz="1700"/>
                </a:br>
                <a:r>
                  <a:rPr lang="en-US" sz="1700"/>
                  <a:t>What is the probability of two boys, given at least one boy?</a:t>
                </a:r>
              </a:p>
              <a:p>
                <a:pPr marL="0" indent="0">
                  <a:buNone/>
                </a:pPr>
                <a:endParaRPr lang="en-US" sz="1700"/>
              </a:p>
              <a:p>
                <a:pPr marL="0" indent="0">
                  <a:buNone/>
                </a:pPr>
                <a:r>
                  <a:rPr lang="en-US" sz="1700"/>
                  <a:t>Intuition A:  This is just the same problem, right?  So it is </a:t>
                </a:r>
                <a14:m>
                  <m:oMath xmlns:m="http://schemas.openxmlformats.org/officeDocument/2006/math">
                    <m:f>
                      <m:fPr>
                        <m:type m:val="skw"/>
                        <m:ctrlPr>
                          <a:rPr lang="en-US" sz="1700" i="1">
                            <a:latin typeface="Cambria Math" panose="02040503050406030204" pitchFamily="18" charset="0"/>
                          </a:rPr>
                        </m:ctrlPr>
                      </m:fPr>
                      <m:num>
                        <m:r>
                          <a:rPr lang="en-US" sz="1700" i="1">
                            <a:latin typeface="Cambria Math" panose="02040503050406030204" pitchFamily="18" charset="0"/>
                          </a:rPr>
                          <m:t>1</m:t>
                        </m:r>
                      </m:num>
                      <m:den>
                        <m:r>
                          <a:rPr lang="en-US" sz="1700" i="1">
                            <a:latin typeface="Cambria Math" panose="02040503050406030204" pitchFamily="18" charset="0"/>
                          </a:rPr>
                          <m:t>2</m:t>
                        </m:r>
                      </m:den>
                    </m:f>
                  </m:oMath>
                </a14:m>
                <a:r>
                  <a:rPr lang="en-US" sz="1700"/>
                  <a:t>?</a:t>
                </a:r>
              </a:p>
              <a:p>
                <a:pPr marL="0" indent="0">
                  <a:buNone/>
                </a:pPr>
                <a:endParaRPr lang="en-US" sz="1700"/>
              </a:p>
              <a:p>
                <a:pPr marL="0" indent="0">
                  <a:buNone/>
                </a:pPr>
                <a:r>
                  <a:rPr lang="en-US" sz="1700"/>
                  <a:t>Intuition B: There are 3 possible events: BG, GB, BB.  So it is </a:t>
                </a:r>
                <a14:m>
                  <m:oMath xmlns:m="http://schemas.openxmlformats.org/officeDocument/2006/math">
                    <m:f>
                      <m:fPr>
                        <m:type m:val="skw"/>
                        <m:ctrlPr>
                          <a:rPr lang="en-US" sz="1700" i="1">
                            <a:latin typeface="Cambria Math" panose="02040503050406030204" pitchFamily="18" charset="0"/>
                          </a:rPr>
                        </m:ctrlPr>
                      </m:fPr>
                      <m:num>
                        <m:r>
                          <a:rPr lang="en-US" sz="1700" i="1">
                            <a:latin typeface="Cambria Math" panose="02040503050406030204" pitchFamily="18" charset="0"/>
                          </a:rPr>
                          <m:t>1</m:t>
                        </m:r>
                      </m:num>
                      <m:den>
                        <m:r>
                          <a:rPr lang="en-US" sz="1700" b="0" i="1">
                            <a:latin typeface="Cambria Math" panose="02040503050406030204" pitchFamily="18" charset="0"/>
                          </a:rPr>
                          <m:t>3</m:t>
                        </m:r>
                      </m:den>
                    </m:f>
                    <m:r>
                      <a:rPr lang="en-US" sz="1700" b="0" i="0">
                        <a:latin typeface="Cambria Math" panose="02040503050406030204" pitchFamily="18" charset="0"/>
                      </a:rPr>
                      <m:t>?</m:t>
                    </m:r>
                  </m:oMath>
                </a14:m>
                <a:endParaRPr lang="en-US" sz="1700"/>
              </a:p>
              <a:p>
                <a:pPr marL="0" indent="0">
                  <a:buNone/>
                </a:pPr>
                <a:endParaRPr lang="en-US" sz="1700"/>
              </a:p>
              <a:p>
                <a:pPr marL="0" indent="0">
                  <a:buNone/>
                </a:pPr>
                <a:r>
                  <a:rPr lang="en-US" sz="1700"/>
                  <a:t>Intuition</a:t>
                </a:r>
                <a:r>
                  <a:rPr lang="en-US" sz="1700" b="1"/>
                  <a:t> B</a:t>
                </a:r>
                <a:r>
                  <a:rPr lang="en-US" sz="1700"/>
                  <a:t> is correct.</a:t>
                </a:r>
              </a:p>
            </p:txBody>
          </p:sp>
        </mc:Choice>
        <mc:Fallback xmlns="">
          <p:sp>
            <p:nvSpPr>
              <p:cNvPr id="3" name="Content Placeholder 2">
                <a:extLst>
                  <a:ext uri="{FF2B5EF4-FFF2-40B4-BE49-F238E27FC236}">
                    <a16:creationId xmlns:a16="http://schemas.microsoft.com/office/drawing/2014/main" id="{326AEBE8-3A9C-4FDD-A0E1-110B6A505133}"/>
                  </a:ext>
                </a:extLst>
              </p:cNvPr>
              <p:cNvSpPr>
                <a:spLocks noGrp="1" noRot="1" noChangeAspect="1" noMove="1" noResize="1" noEditPoints="1" noAdjustHandles="1" noChangeArrowheads="1" noChangeShapeType="1" noTextEdit="1"/>
              </p:cNvSpPr>
              <p:nvPr>
                <p:ph idx="1"/>
              </p:nvPr>
            </p:nvSpPr>
            <p:spPr>
              <a:xfrm>
                <a:off x="4370138" y="764372"/>
                <a:ext cx="7086600" cy="5216013"/>
              </a:xfrm>
              <a:blipFill>
                <a:blip r:embed="rId2"/>
                <a:stretch>
                  <a:fillRect l="-602"/>
                </a:stretch>
              </a:blipFill>
            </p:spPr>
            <p:txBody>
              <a:bodyPr/>
              <a:lstStyle/>
              <a:p>
                <a:r>
                  <a:rPr lang="en-US">
                    <a:noFill/>
                  </a:rPr>
                  <a:t> </a:t>
                </a:r>
              </a:p>
            </p:txBody>
          </p:sp>
        </mc:Fallback>
      </mc:AlternateContent>
    </p:spTree>
    <p:extLst>
      <p:ext uri="{BB962C8B-B14F-4D97-AF65-F5344CB8AC3E}">
        <p14:creationId xmlns:p14="http://schemas.microsoft.com/office/powerpoint/2010/main" val="3972554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38A195E-584A-485A-BECD-66468900B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D564891-85B8-41B5-A695-948339C78374}"/>
              </a:ext>
            </a:extLst>
          </p:cNvPr>
          <p:cNvSpPr>
            <a:spLocks noGrp="1"/>
          </p:cNvSpPr>
          <p:nvPr>
            <p:ph type="title"/>
          </p:nvPr>
        </p:nvSpPr>
        <p:spPr>
          <a:xfrm>
            <a:off x="4090507" y="764373"/>
            <a:ext cx="7434070" cy="1474330"/>
          </a:xfrm>
        </p:spPr>
        <p:txBody>
          <a:bodyPr>
            <a:normAutofit/>
          </a:bodyPr>
          <a:lstStyle/>
          <a:p>
            <a:r>
              <a:rPr lang="en-US" dirty="0"/>
              <a:t>For the Unconvinced</a:t>
            </a:r>
          </a:p>
        </p:txBody>
      </p:sp>
      <p:sp>
        <p:nvSpPr>
          <p:cNvPr id="10" name="Rectangle 9">
            <a:extLst>
              <a:ext uri="{FF2B5EF4-FFF2-40B4-BE49-F238E27FC236}">
                <a16:creationId xmlns:a16="http://schemas.microsoft.com/office/drawing/2014/main" id="{840177A7-740C-43C7-8F2D-BD7067F12C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06393" cy="6858000"/>
          </a:xfrm>
          <a:prstGeom prst="rect">
            <a:avLst/>
          </a:prstGeom>
          <a:solidFill>
            <a:schemeClr val="bg1">
              <a:lumMod val="95000"/>
              <a:lumOff val="5000"/>
            </a:schemeClr>
          </a:solidFill>
          <a:ln>
            <a:noFill/>
          </a:ln>
          <a:effectLst>
            <a:outerShdw blurRad="635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endParaRPr>
          </a:p>
        </p:txBody>
      </p:sp>
      <p:pic>
        <p:nvPicPr>
          <p:cNvPr id="12" name="Picture 11">
            <a:extLst>
              <a:ext uri="{FF2B5EF4-FFF2-40B4-BE49-F238E27FC236}">
                <a16:creationId xmlns:a16="http://schemas.microsoft.com/office/drawing/2014/main" id="{FF525AAA-82CE-4027-A26C-B0EFFD856F2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531" r="43746" b="531"/>
          <a:stretch/>
        </p:blipFill>
        <p:spPr>
          <a:xfrm rot="5400000" flipH="1" flipV="1">
            <a:off x="-1265719" y="2187575"/>
            <a:ext cx="6857999" cy="2482850"/>
          </a:xfrm>
          <a:prstGeom prst="rect">
            <a:avLst/>
          </a:prstGeom>
        </p:spPr>
      </p:pic>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CFEACBF-0401-425E-A998-EF060A8550BB}"/>
                  </a:ext>
                </a:extLst>
              </p:cNvPr>
              <p:cNvSpPr>
                <a:spLocks noGrp="1"/>
              </p:cNvSpPr>
              <p:nvPr>
                <p:ph idx="1"/>
              </p:nvPr>
            </p:nvSpPr>
            <p:spPr>
              <a:xfrm>
                <a:off x="4090507" y="2628900"/>
                <a:ext cx="7454077" cy="3589785"/>
              </a:xfrm>
            </p:spPr>
            <p:txBody>
              <a:bodyPr>
                <a:normAutofit/>
              </a:bodyPr>
              <a:lstStyle/>
              <a:p>
                <a:pPr marL="0" indent="0">
                  <a:buNone/>
                </a:pPr>
                <a:r>
                  <a:rPr lang="en-US" sz="2000"/>
                  <a:t>Gather data from all U.S. families with exactly 2 children (lets say there are 10 million).</a:t>
                </a:r>
              </a:p>
              <a:p>
                <a:pPr marL="0" indent="0">
                  <a:buNone/>
                </a:pPr>
                <a:r>
                  <a:rPr lang="en-US" sz="2000"/>
                  <a:t>2.5 million families have two girls.</a:t>
                </a:r>
              </a:p>
              <a:p>
                <a:pPr marL="0" indent="0">
                  <a:buNone/>
                </a:pPr>
                <a:r>
                  <a:rPr lang="en-US" sz="2000"/>
                  <a:t>2.5 million families have two boys.</a:t>
                </a:r>
              </a:p>
              <a:p>
                <a:pPr marL="0" indent="0">
                  <a:buNone/>
                </a:pPr>
                <a:r>
                  <a:rPr lang="en-US" sz="2000"/>
                  <a:t>2.5 million families have BG.</a:t>
                </a:r>
              </a:p>
              <a:p>
                <a:pPr marL="0" indent="0">
                  <a:buNone/>
                </a:pPr>
                <a:r>
                  <a:rPr lang="en-US" sz="2000"/>
                  <a:t>2.5 million families have GB.</a:t>
                </a:r>
              </a:p>
              <a:p>
                <a:pPr marL="0" indent="0">
                  <a:buNone/>
                </a:pPr>
                <a:r>
                  <a:rPr lang="en-US" sz="2000"/>
                  <a:t>Given there is at least one boy, there are 7.5 million families we might have selected from.</a:t>
                </a:r>
              </a:p>
              <a:p>
                <a:pPr marL="0" indent="0">
                  <a:buNone/>
                </a:pPr>
                <a:r>
                  <a:rPr lang="en-US" sz="2000"/>
                  <a:t>Of them, </a:t>
                </a:r>
                <a14:m>
                  <m:oMath xmlns:m="http://schemas.openxmlformats.org/officeDocument/2006/math">
                    <m:f>
                      <m:fPr>
                        <m:type m:val="skw"/>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b="0" i="1">
                            <a:latin typeface="Cambria Math" panose="02040503050406030204" pitchFamily="18" charset="0"/>
                          </a:rPr>
                          <m:t>3</m:t>
                        </m:r>
                      </m:den>
                    </m:f>
                  </m:oMath>
                </a14:m>
                <a:r>
                  <a:rPr lang="en-US" sz="2000"/>
                  <a:t> of them have two boys.</a:t>
                </a:r>
              </a:p>
            </p:txBody>
          </p:sp>
        </mc:Choice>
        <mc:Fallback xmlns="">
          <p:sp>
            <p:nvSpPr>
              <p:cNvPr id="3" name="Content Placeholder 2">
                <a:extLst>
                  <a:ext uri="{FF2B5EF4-FFF2-40B4-BE49-F238E27FC236}">
                    <a16:creationId xmlns:a16="http://schemas.microsoft.com/office/drawing/2014/main" id="{BCFEACBF-0401-425E-A998-EF060A8550BB}"/>
                  </a:ext>
                </a:extLst>
              </p:cNvPr>
              <p:cNvSpPr>
                <a:spLocks noGrp="1" noRot="1" noChangeAspect="1" noMove="1" noResize="1" noEditPoints="1" noAdjustHandles="1" noChangeArrowheads="1" noChangeShapeType="1" noTextEdit="1"/>
              </p:cNvSpPr>
              <p:nvPr>
                <p:ph idx="1"/>
              </p:nvPr>
            </p:nvSpPr>
            <p:spPr>
              <a:xfrm>
                <a:off x="4090507" y="2628900"/>
                <a:ext cx="7454077" cy="3589785"/>
              </a:xfrm>
              <a:blipFill>
                <a:blip r:embed="rId3"/>
                <a:stretch>
                  <a:fillRect l="-818" t="-1698" r="-1554" b="-12903"/>
                </a:stretch>
              </a:blipFill>
            </p:spPr>
            <p:txBody>
              <a:bodyPr/>
              <a:lstStyle/>
              <a:p>
                <a:r>
                  <a:rPr lang="en-US">
                    <a:noFill/>
                  </a:rPr>
                  <a:t> </a:t>
                </a:r>
              </a:p>
            </p:txBody>
          </p:sp>
        </mc:Fallback>
      </mc:AlternateContent>
    </p:spTree>
    <p:extLst>
      <p:ext uri="{BB962C8B-B14F-4D97-AF65-F5344CB8AC3E}">
        <p14:creationId xmlns:p14="http://schemas.microsoft.com/office/powerpoint/2010/main" val="569071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529CFB1-4A36-4A05-8D7A-948E227731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5B98514-B66C-4905-A3C1-CA05831E4E03}"/>
                  </a:ext>
                </a:extLst>
              </p:cNvPr>
              <p:cNvSpPr>
                <a:spLocks noGrp="1"/>
              </p:cNvSpPr>
              <p:nvPr>
                <p:ph idx="1"/>
              </p:nvPr>
            </p:nvSpPr>
            <p:spPr>
              <a:xfrm>
                <a:off x="965201" y="965201"/>
                <a:ext cx="5947496" cy="4923448"/>
              </a:xfrm>
            </p:spPr>
            <p:txBody>
              <a:bodyPr anchor="ctr">
                <a:normAutofit/>
              </a:bodyPr>
              <a:lstStyle/>
              <a:p>
                <a:pPr marL="0" indent="0">
                  <a:buNone/>
                </a:pPr>
                <a:r>
                  <a:rPr lang="en-US" sz="2000"/>
                  <a:t>For any partition of the sample space into disjoint events </a:t>
                </a:r>
                <a14:m>
                  <m:oMath xmlns:m="http://schemas.openxmlformats.org/officeDocument/2006/math">
                    <m:r>
                      <a:rPr lang="en-US" sz="2000" i="1">
                        <a:latin typeface="Cambria Math" panose="02040503050406030204" pitchFamily="18" charset="0"/>
                      </a:rPr>
                      <m:t>𝐹</m:t>
                    </m:r>
                    <m:r>
                      <a:rPr lang="en-US" sz="2000" i="1" baseline="-25000">
                        <a:latin typeface="Cambria Math" panose="02040503050406030204" pitchFamily="18" charset="0"/>
                      </a:rPr>
                      <m:t>1</m:t>
                    </m:r>
                    <m:r>
                      <a:rPr lang="en-US" sz="2000" i="1">
                        <a:latin typeface="Cambria Math" panose="02040503050406030204" pitchFamily="18" charset="0"/>
                      </a:rPr>
                      <m:t>, …, </m:t>
                    </m:r>
                    <m:r>
                      <a:rPr lang="en-US" sz="2000" i="1">
                        <a:latin typeface="Cambria Math" panose="02040503050406030204" pitchFamily="18" charset="0"/>
                      </a:rPr>
                      <m:t>𝐹𝑘</m:t>
                    </m:r>
                  </m:oMath>
                </a14:m>
                <a:br>
                  <a:rPr lang="en-US" sz="2000"/>
                </a:br>
                <a:r>
                  <a:rPr lang="en-US" sz="2000"/>
                  <a:t>Where </a:t>
                </a:r>
                <a14:m>
                  <m:oMath xmlns:m="http://schemas.openxmlformats.org/officeDocument/2006/math">
                    <m:r>
                      <a:rPr lang="en-US" sz="2000" i="1">
                        <a:latin typeface="Cambria Math" panose="02040503050406030204" pitchFamily="18" charset="0"/>
                      </a:rPr>
                      <m:t>𝐹</m:t>
                    </m:r>
                    <m:r>
                      <a:rPr lang="en-US" sz="2000" i="1" baseline="-25000">
                        <a:latin typeface="Cambria Math" panose="02040503050406030204" pitchFamily="18" charset="0"/>
                      </a:rPr>
                      <m:t>1</m:t>
                    </m:r>
                    <m:r>
                      <a:rPr lang="en-US" sz="2000" i="1">
                        <a:latin typeface="Cambria Math" panose="02040503050406030204" pitchFamily="18" charset="0"/>
                        <a:ea typeface="Cambria Math" panose="02040503050406030204" pitchFamily="18" charset="0"/>
                        <a:sym typeface="Symbol" panose="05050102010706020507" pitchFamily="18" charset="2"/>
                      </a:rPr>
                      <m:t>∪</m:t>
                    </m:r>
                    <m:r>
                      <a:rPr lang="en-US" sz="2000" i="1">
                        <a:latin typeface="Cambria Math" panose="02040503050406030204" pitchFamily="18" charset="0"/>
                      </a:rPr>
                      <m:t> … </m:t>
                    </m:r>
                    <m:r>
                      <a:rPr lang="en-US" sz="2000" i="1">
                        <a:latin typeface="Cambria Math" panose="02040503050406030204" pitchFamily="18" charset="0"/>
                        <a:ea typeface="Cambria Math" panose="02040503050406030204" pitchFamily="18" charset="0"/>
                        <a:sym typeface="Symbol" panose="05050102010706020507" pitchFamily="18" charset="2"/>
                      </a:rPr>
                      <m:t>∪</m:t>
                    </m:r>
                    <m:r>
                      <a:rPr lang="en-US" sz="2000" i="1">
                        <a:latin typeface="Cambria Math" panose="02040503050406030204" pitchFamily="18" charset="0"/>
                      </a:rPr>
                      <m:t>𝐹</m:t>
                    </m:r>
                    <m:r>
                      <a:rPr lang="en-US" sz="2000" i="1" baseline="-25000">
                        <a:latin typeface="Cambria Math" panose="02040503050406030204" pitchFamily="18" charset="0"/>
                      </a:rPr>
                      <m:t>𝑘</m:t>
                    </m:r>
                    <m:r>
                      <a:rPr lang="en-US" sz="2000" i="1" baseline="-25000">
                        <a:latin typeface="Cambria Math" panose="02040503050406030204" pitchFamily="18" charset="0"/>
                      </a:rPr>
                      <m:t> = </m:t>
                    </m:r>
                    <m:r>
                      <a:rPr lang="en-US" sz="2000" i="1">
                        <a:latin typeface="Cambria Math" panose="02040503050406030204" pitchFamily="18" charset="0"/>
                      </a:rPr>
                      <m:t>𝑆</m:t>
                    </m:r>
                  </m:oMath>
                </a14:m>
                <a:r>
                  <a:rPr lang="en-US" sz="2000"/>
                  <a:t> and </a:t>
                </a:r>
                <a14:m>
                  <m:oMath xmlns:m="http://schemas.openxmlformats.org/officeDocument/2006/math">
                    <m:r>
                      <a:rPr lang="en-US" sz="2000" i="1">
                        <a:latin typeface="Cambria Math" panose="02040503050406030204" pitchFamily="18" charset="0"/>
                      </a:rPr>
                      <m:t>𝐹</m:t>
                    </m:r>
                    <m:r>
                      <a:rPr lang="en-US" sz="2000" i="1" baseline="-25000">
                        <a:latin typeface="Cambria Math" panose="02040503050406030204" pitchFamily="18" charset="0"/>
                      </a:rPr>
                      <m:t>1 </m:t>
                    </m:r>
                    <m:r>
                      <a:rPr lang="en-US" sz="2000" i="1">
                        <a:latin typeface="Cambria Math" panose="02040503050406030204" pitchFamily="18" charset="0"/>
                        <a:ea typeface="Cambria Math" panose="02040503050406030204" pitchFamily="18" charset="0"/>
                        <a:sym typeface="Symbol" panose="05050102010706020507" pitchFamily="18" charset="2"/>
                      </a:rPr>
                      <m:t>∩</m:t>
                    </m:r>
                    <m:r>
                      <a:rPr lang="en-US" sz="2000" i="1">
                        <a:latin typeface="Cambria Math" panose="02040503050406030204" pitchFamily="18" charset="0"/>
                      </a:rPr>
                      <m:t> … </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rPr>
                      <m:t> </m:t>
                    </m:r>
                    <m:r>
                      <a:rPr lang="en-US" sz="2000" i="1">
                        <a:latin typeface="Cambria Math" panose="02040503050406030204" pitchFamily="18" charset="0"/>
                      </a:rPr>
                      <m:t>𝐹𝑘</m:t>
                    </m:r>
                    <m:r>
                      <a:rPr lang="en-US" sz="2000" i="1" baseline="-25000">
                        <a:latin typeface="Cambria Math" panose="02040503050406030204" pitchFamily="18" charset="0"/>
                      </a:rPr>
                      <m:t> = ∅</m:t>
                    </m:r>
                  </m:oMath>
                </a14:m>
                <a:r>
                  <a:rPr lang="en-US" sz="2000">
                    <a:sym typeface="Symbol" panose="05050102010706020507" pitchFamily="18" charset="2"/>
                  </a:rPr>
                  <a:t>:</a:t>
                </a:r>
              </a:p>
              <a:p>
                <a:pPr marL="0" indent="0">
                  <a:buNone/>
                </a:pPr>
                <a:endParaRPr lang="en-US" sz="2000">
                  <a:sym typeface="Symbol" panose="05050102010706020507" pitchFamily="18" charset="2"/>
                </a:endParaRPr>
              </a:p>
              <a:p>
                <a:pPr marL="0" indent="0">
                  <a:buNone/>
                </a:pPr>
                <a14:m>
                  <m:oMathPara xmlns:m="http://schemas.openxmlformats.org/officeDocument/2006/math">
                    <m:oMathParaPr>
                      <m:jc m:val="centerGroup"/>
                    </m:oMathParaPr>
                    <m:oMath xmlns:m="http://schemas.openxmlformats.org/officeDocument/2006/math">
                      <m:r>
                        <a:rPr lang="en-US" sz="2000" i="1">
                          <a:latin typeface="Cambria Math" panose="02040503050406030204" pitchFamily="18" charset="0"/>
                          <a:sym typeface="Symbol" panose="05050102010706020507" pitchFamily="18" charset="2"/>
                        </a:rPr>
                        <m:t>𝑝</m:t>
                      </m:r>
                      <m:r>
                        <a:rPr lang="en-US" sz="2000" i="1">
                          <a:latin typeface="Cambria Math" panose="02040503050406030204" pitchFamily="18" charset="0"/>
                          <a:sym typeface="Symbol" panose="05050102010706020507" pitchFamily="18" charset="2"/>
                        </a:rPr>
                        <m:t>(</m:t>
                      </m:r>
                      <m:r>
                        <a:rPr lang="en-US" sz="2000" i="1">
                          <a:latin typeface="Cambria Math" panose="02040503050406030204" pitchFamily="18" charset="0"/>
                          <a:sym typeface="Symbol" panose="05050102010706020507" pitchFamily="18" charset="2"/>
                        </a:rPr>
                        <m:t>𝐸</m:t>
                      </m:r>
                      <m:r>
                        <a:rPr lang="en-US" sz="2000" i="1">
                          <a:latin typeface="Cambria Math" panose="02040503050406030204" pitchFamily="18" charset="0"/>
                          <a:sym typeface="Symbol" panose="05050102010706020507" pitchFamily="18" charset="2"/>
                        </a:rPr>
                        <m:t>) = </m:t>
                      </m:r>
                      <m:r>
                        <a:rPr lang="en-US" sz="2000" i="1">
                          <a:latin typeface="Cambria Math" panose="02040503050406030204" pitchFamily="18" charset="0"/>
                          <a:sym typeface="Symbol" panose="05050102010706020507" pitchFamily="18" charset="2"/>
                        </a:rPr>
                        <m:t>𝑝</m:t>
                      </m:r>
                      <m:r>
                        <a:rPr lang="en-US" sz="2000" i="1">
                          <a:latin typeface="Cambria Math" panose="02040503050406030204" pitchFamily="18" charset="0"/>
                          <a:sym typeface="Symbol" panose="05050102010706020507" pitchFamily="18" charset="2"/>
                        </a:rPr>
                        <m:t>(</m:t>
                      </m:r>
                      <m:r>
                        <a:rPr lang="en-US" sz="2000" i="1">
                          <a:latin typeface="Cambria Math" panose="02040503050406030204" pitchFamily="18" charset="0"/>
                          <a:sym typeface="Symbol" panose="05050102010706020507" pitchFamily="18" charset="2"/>
                        </a:rPr>
                        <m:t>𝐸</m:t>
                      </m:r>
                      <m:r>
                        <a:rPr lang="en-US" sz="2000" i="1">
                          <a:latin typeface="Cambria Math" panose="02040503050406030204" pitchFamily="18" charset="0"/>
                          <a:sym typeface="Symbol" panose="05050102010706020507" pitchFamily="18" charset="2"/>
                        </a:rPr>
                        <m:t>|</m:t>
                      </m:r>
                      <m:r>
                        <a:rPr lang="en-US" sz="2000" i="1">
                          <a:latin typeface="Cambria Math" panose="02040503050406030204" pitchFamily="18" charset="0"/>
                        </a:rPr>
                        <m:t>𝐹</m:t>
                      </m:r>
                      <m:r>
                        <a:rPr lang="en-US" sz="2000" i="1" baseline="-25000">
                          <a:latin typeface="Cambria Math" panose="02040503050406030204" pitchFamily="18" charset="0"/>
                        </a:rPr>
                        <m:t>1</m:t>
                      </m:r>
                      <m:r>
                        <a:rPr lang="en-US" sz="2000" i="1">
                          <a:latin typeface="Cambria Math" panose="02040503050406030204" pitchFamily="18" charset="0"/>
                          <a:sym typeface="Symbol" panose="05050102010706020507" pitchFamily="18" charset="2"/>
                        </a:rPr>
                        <m:t>) ∙ </m:t>
                      </m:r>
                      <m:r>
                        <a:rPr lang="en-US" sz="2000" i="1">
                          <a:latin typeface="Cambria Math" panose="02040503050406030204" pitchFamily="18" charset="0"/>
                          <a:sym typeface="Symbol" panose="05050102010706020507" pitchFamily="18" charset="2"/>
                        </a:rPr>
                        <m:t>𝑝</m:t>
                      </m:r>
                      <m:r>
                        <a:rPr lang="en-US" sz="2000" i="1">
                          <a:latin typeface="Cambria Math" panose="02040503050406030204" pitchFamily="18" charset="0"/>
                          <a:sym typeface="Symbol" panose="05050102010706020507" pitchFamily="18" charset="2"/>
                        </a:rPr>
                        <m:t>(</m:t>
                      </m:r>
                      <m:r>
                        <a:rPr lang="en-US" sz="2000" i="1">
                          <a:latin typeface="Cambria Math" panose="02040503050406030204" pitchFamily="18" charset="0"/>
                        </a:rPr>
                        <m:t>𝐹</m:t>
                      </m:r>
                      <m:r>
                        <a:rPr lang="en-US" sz="2000" i="1" baseline="-25000">
                          <a:latin typeface="Cambria Math" panose="02040503050406030204" pitchFamily="18" charset="0"/>
                        </a:rPr>
                        <m:t>1</m:t>
                      </m:r>
                      <m:r>
                        <a:rPr lang="en-US" sz="2000" i="1">
                          <a:latin typeface="Cambria Math" panose="02040503050406030204" pitchFamily="18" charset="0"/>
                          <a:sym typeface="Symbol" panose="05050102010706020507" pitchFamily="18" charset="2"/>
                        </a:rPr>
                        <m:t>) + … + </m:t>
                      </m:r>
                      <m:r>
                        <a:rPr lang="en-US" sz="2000" i="1">
                          <a:latin typeface="Cambria Math" panose="02040503050406030204" pitchFamily="18" charset="0"/>
                          <a:sym typeface="Symbol" panose="05050102010706020507" pitchFamily="18" charset="2"/>
                        </a:rPr>
                        <m:t>𝑝</m:t>
                      </m:r>
                      <m:r>
                        <a:rPr lang="en-US" sz="2000" i="1">
                          <a:latin typeface="Cambria Math" panose="02040503050406030204" pitchFamily="18" charset="0"/>
                          <a:sym typeface="Symbol" panose="05050102010706020507" pitchFamily="18" charset="2"/>
                        </a:rPr>
                        <m:t>(</m:t>
                      </m:r>
                      <m:r>
                        <a:rPr lang="en-US" sz="2000" i="1">
                          <a:latin typeface="Cambria Math" panose="02040503050406030204" pitchFamily="18" charset="0"/>
                          <a:sym typeface="Symbol" panose="05050102010706020507" pitchFamily="18" charset="2"/>
                        </a:rPr>
                        <m:t>𝐸</m:t>
                      </m:r>
                      <m:r>
                        <a:rPr lang="en-US" sz="2000" i="1">
                          <a:latin typeface="Cambria Math" panose="02040503050406030204" pitchFamily="18" charset="0"/>
                          <a:sym typeface="Symbol" panose="05050102010706020507" pitchFamily="18" charset="2"/>
                        </a:rPr>
                        <m:t>|</m:t>
                      </m:r>
                      <m:r>
                        <a:rPr lang="en-US" sz="2000" i="1">
                          <a:latin typeface="Cambria Math" panose="02040503050406030204" pitchFamily="18" charset="0"/>
                        </a:rPr>
                        <m:t>𝐹</m:t>
                      </m:r>
                      <m:r>
                        <a:rPr lang="en-US" sz="2000" i="1" baseline="-25000">
                          <a:latin typeface="Cambria Math" panose="02040503050406030204" pitchFamily="18" charset="0"/>
                        </a:rPr>
                        <m:t>𝑘</m:t>
                      </m:r>
                      <m:r>
                        <a:rPr lang="en-US" sz="2000" i="1">
                          <a:latin typeface="Cambria Math" panose="02040503050406030204" pitchFamily="18" charset="0"/>
                          <a:sym typeface="Symbol" panose="05050102010706020507" pitchFamily="18" charset="2"/>
                        </a:rPr>
                        <m:t>) ∙ </m:t>
                      </m:r>
                      <m:r>
                        <a:rPr lang="en-US" sz="2000" i="1">
                          <a:latin typeface="Cambria Math" panose="02040503050406030204" pitchFamily="18" charset="0"/>
                          <a:sym typeface="Symbol" panose="05050102010706020507" pitchFamily="18" charset="2"/>
                        </a:rPr>
                        <m:t>𝑝</m:t>
                      </m:r>
                      <m:r>
                        <a:rPr lang="en-US" sz="2000" i="1">
                          <a:latin typeface="Cambria Math" panose="02040503050406030204" pitchFamily="18" charset="0"/>
                          <a:sym typeface="Symbol" panose="05050102010706020507" pitchFamily="18" charset="2"/>
                        </a:rPr>
                        <m:t>(</m:t>
                      </m:r>
                      <m:r>
                        <a:rPr lang="en-US" sz="2000" i="1">
                          <a:latin typeface="Cambria Math" panose="02040503050406030204" pitchFamily="18" charset="0"/>
                        </a:rPr>
                        <m:t>𝐹</m:t>
                      </m:r>
                      <m:r>
                        <a:rPr lang="en-US" sz="2000" i="1" baseline="-25000">
                          <a:latin typeface="Cambria Math" panose="02040503050406030204" pitchFamily="18" charset="0"/>
                        </a:rPr>
                        <m:t>𝑘</m:t>
                      </m:r>
                      <m:r>
                        <a:rPr lang="en-US" sz="2000" i="1">
                          <a:latin typeface="Cambria Math" panose="02040503050406030204" pitchFamily="18" charset="0"/>
                          <a:sym typeface="Symbol" panose="05050102010706020507" pitchFamily="18" charset="2"/>
                        </a:rPr>
                        <m:t>)</m:t>
                      </m:r>
                    </m:oMath>
                  </m:oMathPara>
                </a14:m>
                <a:endParaRPr lang="en-US" sz="2000">
                  <a:sym typeface="Symbol" panose="05050102010706020507" pitchFamily="18" charset="2"/>
                </a:endParaRPr>
              </a:p>
              <a:p>
                <a:pPr marL="0" indent="0">
                  <a:buNone/>
                </a:pPr>
                <a:r>
                  <a:rPr lang="en-US" sz="2000">
                    <a:sym typeface="Symbol" panose="05050102010706020507" pitchFamily="18" charset="2"/>
                  </a:rPr>
                  <a:t>Because:</a:t>
                </a:r>
              </a:p>
              <a:p>
                <a:pPr marL="0" indent="0">
                  <a:buNone/>
                </a:pPr>
                <a14:m>
                  <m:oMathPara xmlns:m="http://schemas.openxmlformats.org/officeDocument/2006/math">
                    <m:oMathParaPr>
                      <m:jc m:val="centerGroup"/>
                    </m:oMathParaPr>
                    <m:oMath xmlns:m="http://schemas.openxmlformats.org/officeDocument/2006/math">
                      <m:r>
                        <a:rPr lang="en-US" sz="2000" b="0" i="1">
                          <a:latin typeface="Cambria Math" panose="02040503050406030204" pitchFamily="18" charset="0"/>
                        </a:rPr>
                        <m:t>𝑝</m:t>
                      </m:r>
                      <m:d>
                        <m:dPr>
                          <m:ctrlPr>
                            <a:rPr lang="en-US" sz="2000" b="0" i="1">
                              <a:latin typeface="Cambria Math" panose="02040503050406030204" pitchFamily="18" charset="0"/>
                            </a:rPr>
                          </m:ctrlPr>
                        </m:dPr>
                        <m:e>
                          <m:r>
                            <a:rPr lang="en-US" sz="2000" b="0" i="1">
                              <a:latin typeface="Cambria Math" panose="02040503050406030204" pitchFamily="18" charset="0"/>
                            </a:rPr>
                            <m:t>𝐸</m:t>
                          </m:r>
                        </m:e>
                      </m:d>
                      <m:r>
                        <a:rPr lang="en-US" sz="2000" b="0" i="1">
                          <a:latin typeface="Cambria Math" panose="02040503050406030204" pitchFamily="18" charset="0"/>
                        </a:rPr>
                        <m:t>= </m:t>
                      </m:r>
                      <m:f>
                        <m:fPr>
                          <m:ctrlPr>
                            <a:rPr lang="en-US" sz="2000" b="0" i="1">
                              <a:latin typeface="Cambria Math" panose="02040503050406030204" pitchFamily="18" charset="0"/>
                            </a:rPr>
                          </m:ctrlPr>
                        </m:fPr>
                        <m:num>
                          <m:r>
                            <a:rPr lang="en-US" sz="2000" b="0" i="1">
                              <a:latin typeface="Cambria Math" panose="02040503050406030204" pitchFamily="18" charset="0"/>
                            </a:rPr>
                            <m:t>𝑝</m:t>
                          </m:r>
                          <m:r>
                            <a:rPr lang="en-US" sz="2000" b="0" i="1">
                              <a:latin typeface="Cambria Math" panose="02040503050406030204" pitchFamily="18" charset="0"/>
                            </a:rPr>
                            <m:t>(</m:t>
                          </m:r>
                          <m:r>
                            <a:rPr lang="en-US" sz="2000" b="0" i="1">
                              <a:latin typeface="Cambria Math" panose="02040503050406030204" pitchFamily="18" charset="0"/>
                            </a:rPr>
                            <m:t>𝐸</m:t>
                          </m:r>
                          <m:r>
                            <a:rPr lang="en-US" sz="2000" b="0" i="1">
                              <a:latin typeface="Cambria Math" panose="02040503050406030204" pitchFamily="18" charset="0"/>
                              <a:ea typeface="Cambria Math" panose="02040503050406030204" pitchFamily="18" charset="0"/>
                            </a:rPr>
                            <m:t>∩</m:t>
                          </m:r>
                          <m:r>
                            <a:rPr lang="en-US" sz="2000" b="0" i="1">
                              <a:latin typeface="Cambria Math" panose="02040503050406030204" pitchFamily="18" charset="0"/>
                              <a:ea typeface="Cambria Math" panose="02040503050406030204" pitchFamily="18" charset="0"/>
                            </a:rPr>
                            <m:t>𝐹</m:t>
                          </m:r>
                          <m:r>
                            <a:rPr lang="en-US" sz="2000" b="0" i="1" baseline="-25000">
                              <a:latin typeface="Cambria Math" panose="02040503050406030204" pitchFamily="18" charset="0"/>
                              <a:ea typeface="Cambria Math" panose="02040503050406030204" pitchFamily="18" charset="0"/>
                            </a:rPr>
                            <m:t>1</m:t>
                          </m:r>
                          <m:r>
                            <a:rPr lang="en-US" sz="2000" b="0" i="1">
                              <a:latin typeface="Cambria Math" panose="02040503050406030204" pitchFamily="18" charset="0"/>
                              <a:ea typeface="Cambria Math" panose="02040503050406030204" pitchFamily="18" charset="0"/>
                            </a:rPr>
                            <m:t>)</m:t>
                          </m:r>
                        </m:num>
                        <m:den>
                          <m:r>
                            <a:rPr lang="en-US" sz="2000" b="0" i="1">
                              <a:latin typeface="Cambria Math" panose="02040503050406030204" pitchFamily="18" charset="0"/>
                            </a:rPr>
                            <m:t>𝑝</m:t>
                          </m:r>
                          <m:r>
                            <a:rPr lang="en-US" sz="2000" b="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𝐹</m:t>
                          </m:r>
                          <m:r>
                            <a:rPr lang="en-US" sz="2000" i="1" baseline="-25000">
                              <a:latin typeface="Cambria Math" panose="02040503050406030204" pitchFamily="18" charset="0"/>
                              <a:ea typeface="Cambria Math" panose="02040503050406030204" pitchFamily="18" charset="0"/>
                            </a:rPr>
                            <m:t>1</m:t>
                          </m:r>
                          <m:r>
                            <a:rPr lang="en-US" sz="2000" i="1">
                              <a:latin typeface="Cambria Math" panose="02040503050406030204" pitchFamily="18" charset="0"/>
                              <a:ea typeface="Cambria Math" panose="02040503050406030204" pitchFamily="18" charset="0"/>
                            </a:rPr>
                            <m:t>)</m:t>
                          </m:r>
                        </m:den>
                      </m:f>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𝑝</m:t>
                      </m:r>
                      <m:d>
                        <m:dPr>
                          <m:ctrlPr>
                            <a:rPr lang="en-US" sz="2000" i="1">
                              <a:latin typeface="Cambria Math" panose="02040503050406030204" pitchFamily="18" charset="0"/>
                              <a:ea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𝐹</m:t>
                          </m:r>
                          <m:r>
                            <a:rPr lang="en-US" sz="2000" i="1" baseline="-25000">
                              <a:latin typeface="Cambria Math" panose="02040503050406030204" pitchFamily="18" charset="0"/>
                              <a:ea typeface="Cambria Math" panose="02040503050406030204" pitchFamily="18" charset="0"/>
                            </a:rPr>
                            <m:t>1</m:t>
                          </m:r>
                        </m:e>
                      </m:d>
                      <m:r>
                        <a:rPr lang="en-US" sz="2000" i="1">
                          <a:latin typeface="Cambria Math" panose="02040503050406030204" pitchFamily="18" charset="0"/>
                          <a:ea typeface="Cambria Math" panose="02040503050406030204" pitchFamily="18" charset="0"/>
                        </a:rPr>
                        <m:t>+</m:t>
                      </m:r>
                      <m:r>
                        <a:rPr lang="en-US" sz="2000" b="0" i="1">
                          <a:latin typeface="Cambria Math" panose="02040503050406030204" pitchFamily="18" charset="0"/>
                          <a:ea typeface="Cambria Math" panose="02040503050406030204" pitchFamily="18" charset="0"/>
                        </a:rPr>
                        <m:t> … +</m:t>
                      </m:r>
                      <m:f>
                        <m:fPr>
                          <m:ctrlPr>
                            <a:rPr lang="en-US" sz="2000" i="1">
                              <a:latin typeface="Cambria Math" panose="02040503050406030204" pitchFamily="18" charset="0"/>
                            </a:rPr>
                          </m:ctrlPr>
                        </m:fPr>
                        <m:num>
                          <m:r>
                            <a:rPr lang="en-US" sz="2000" i="1">
                              <a:latin typeface="Cambria Math" panose="02040503050406030204" pitchFamily="18" charset="0"/>
                            </a:rPr>
                            <m:t>𝑝</m:t>
                          </m:r>
                          <m:r>
                            <a:rPr lang="en-US" sz="2000" i="1">
                              <a:latin typeface="Cambria Math" panose="02040503050406030204" pitchFamily="18" charset="0"/>
                            </a:rPr>
                            <m:t>(</m:t>
                          </m:r>
                          <m:r>
                            <a:rPr lang="en-US" sz="2000" i="1">
                              <a:latin typeface="Cambria Math" panose="02040503050406030204" pitchFamily="18" charset="0"/>
                            </a:rPr>
                            <m:t>𝐸</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𝐹𝑘</m:t>
                          </m:r>
                          <m:r>
                            <a:rPr lang="en-US" sz="2000" i="1">
                              <a:latin typeface="Cambria Math" panose="02040503050406030204" pitchFamily="18" charset="0"/>
                              <a:ea typeface="Cambria Math" panose="02040503050406030204" pitchFamily="18" charset="0"/>
                            </a:rPr>
                            <m:t>)</m:t>
                          </m:r>
                        </m:num>
                        <m:den>
                          <m:r>
                            <a:rPr lang="en-US" sz="2000" b="0" i="1">
                              <a:latin typeface="Cambria Math" panose="02040503050406030204" pitchFamily="18" charset="0"/>
                              <a:ea typeface="Cambria Math" panose="02040503050406030204" pitchFamily="18" charset="0"/>
                            </a:rPr>
                            <m:t>𝑝</m:t>
                          </m:r>
                          <m:r>
                            <a:rPr lang="en-US" sz="2000" b="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𝐹</m:t>
                          </m:r>
                          <m:r>
                            <a:rPr lang="en-US" sz="2000" b="0" i="1" baseline="-25000">
                              <a:latin typeface="Cambria Math" panose="02040503050406030204" pitchFamily="18" charset="0"/>
                              <a:ea typeface="Cambria Math" panose="02040503050406030204" pitchFamily="18" charset="0"/>
                            </a:rPr>
                            <m:t>𝑘</m:t>
                          </m:r>
                          <m:r>
                            <a:rPr lang="en-US" sz="2000" i="1">
                              <a:latin typeface="Cambria Math" panose="02040503050406030204" pitchFamily="18" charset="0"/>
                              <a:ea typeface="Cambria Math" panose="02040503050406030204" pitchFamily="18" charset="0"/>
                            </a:rPr>
                            <m:t>)</m:t>
                          </m:r>
                        </m:den>
                      </m:f>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𝑝</m:t>
                      </m:r>
                      <m:d>
                        <m:dPr>
                          <m:ctrlPr>
                            <a:rPr lang="en-US" sz="2000" i="1">
                              <a:latin typeface="Cambria Math" panose="02040503050406030204" pitchFamily="18" charset="0"/>
                              <a:ea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𝐹</m:t>
                          </m:r>
                          <m:r>
                            <a:rPr lang="en-US" sz="2000" b="0" i="1" baseline="-25000">
                              <a:latin typeface="Cambria Math" panose="02040503050406030204" pitchFamily="18" charset="0"/>
                              <a:ea typeface="Cambria Math" panose="02040503050406030204" pitchFamily="18" charset="0"/>
                            </a:rPr>
                            <m:t>𝑘</m:t>
                          </m:r>
                        </m:e>
                      </m:d>
                    </m:oMath>
                  </m:oMathPara>
                </a14:m>
                <a:endParaRPr lang="en-US" sz="2000"/>
              </a:p>
              <a:p>
                <a:pPr marL="0" indent="0">
                  <a:buNone/>
                </a:pPr>
                <a14:m>
                  <m:oMathPara xmlns:m="http://schemas.openxmlformats.org/officeDocument/2006/math">
                    <m:oMathParaPr>
                      <m:jc m:val="centerGroup"/>
                    </m:oMathParaPr>
                    <m:oMath xmlns:m="http://schemas.openxmlformats.org/officeDocument/2006/math">
                      <m:r>
                        <a:rPr lang="en-US" sz="2000" i="1">
                          <a:latin typeface="Cambria Math" panose="02040503050406030204" pitchFamily="18" charset="0"/>
                        </a:rPr>
                        <m:t>=</m:t>
                      </m:r>
                      <m:r>
                        <a:rPr lang="en-US" sz="2000" i="1">
                          <a:latin typeface="Cambria Math" panose="02040503050406030204" pitchFamily="18" charset="0"/>
                        </a:rPr>
                        <m:t>𝑝</m:t>
                      </m:r>
                      <m:d>
                        <m:dPr>
                          <m:ctrlPr>
                            <a:rPr lang="en-US" sz="2000" i="1">
                              <a:latin typeface="Cambria Math" panose="02040503050406030204" pitchFamily="18" charset="0"/>
                            </a:rPr>
                          </m:ctrlPr>
                        </m:dPr>
                        <m:e>
                          <m:r>
                            <a:rPr lang="en-US" sz="2000" i="1">
                              <a:latin typeface="Cambria Math" panose="02040503050406030204" pitchFamily="18" charset="0"/>
                            </a:rPr>
                            <m:t>𝐸</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𝐹</m:t>
                          </m:r>
                          <m:r>
                            <a:rPr lang="en-US" sz="2000" i="1" baseline="-25000">
                              <a:latin typeface="Cambria Math" panose="02040503050406030204" pitchFamily="18" charset="0"/>
                              <a:ea typeface="Cambria Math" panose="02040503050406030204" pitchFamily="18" charset="0"/>
                            </a:rPr>
                            <m:t>1</m:t>
                          </m:r>
                        </m:e>
                      </m:d>
                      <m:r>
                        <a:rPr lang="en-US" sz="2000" b="0" i="1">
                          <a:latin typeface="Cambria Math" panose="02040503050406030204" pitchFamily="18" charset="0"/>
                          <a:ea typeface="Cambria Math" panose="02040503050406030204" pitchFamily="18" charset="0"/>
                        </a:rPr>
                        <m:t>+ … +</m:t>
                      </m:r>
                      <m:r>
                        <a:rPr lang="en-US" sz="2000" i="1">
                          <a:latin typeface="Cambria Math" panose="02040503050406030204" pitchFamily="18" charset="0"/>
                        </a:rPr>
                        <m:t>𝑝</m:t>
                      </m:r>
                      <m:r>
                        <a:rPr lang="en-US" sz="2000" i="1">
                          <a:latin typeface="Cambria Math" panose="02040503050406030204" pitchFamily="18" charset="0"/>
                        </a:rPr>
                        <m:t>(</m:t>
                      </m:r>
                      <m:r>
                        <a:rPr lang="en-US" sz="2000" i="1">
                          <a:latin typeface="Cambria Math" panose="02040503050406030204" pitchFamily="18" charset="0"/>
                        </a:rPr>
                        <m:t>𝐸</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𝐹𝑘</m:t>
                      </m:r>
                      <m:r>
                        <a:rPr lang="en-US" sz="2000" i="1">
                          <a:latin typeface="Cambria Math" panose="02040503050406030204" pitchFamily="18" charset="0"/>
                          <a:ea typeface="Cambria Math" panose="02040503050406030204" pitchFamily="18" charset="0"/>
                        </a:rPr>
                        <m:t>)</m:t>
                      </m:r>
                    </m:oMath>
                  </m:oMathPara>
                </a14:m>
                <a:endParaRPr lang="en-US" sz="2000"/>
              </a:p>
            </p:txBody>
          </p:sp>
        </mc:Choice>
        <mc:Fallback>
          <p:sp>
            <p:nvSpPr>
              <p:cNvPr id="3" name="Content Placeholder 2">
                <a:extLst>
                  <a:ext uri="{FF2B5EF4-FFF2-40B4-BE49-F238E27FC236}">
                    <a16:creationId xmlns:a16="http://schemas.microsoft.com/office/drawing/2014/main" id="{25B98514-B66C-4905-A3C1-CA05831E4E03}"/>
                  </a:ext>
                </a:extLst>
              </p:cNvPr>
              <p:cNvSpPr>
                <a:spLocks noGrp="1" noRot="1" noChangeAspect="1" noMove="1" noResize="1" noEditPoints="1" noAdjustHandles="1" noChangeArrowheads="1" noChangeShapeType="1" noTextEdit="1"/>
              </p:cNvSpPr>
              <p:nvPr>
                <p:ph idx="1"/>
              </p:nvPr>
            </p:nvSpPr>
            <p:spPr>
              <a:xfrm>
                <a:off x="965201" y="965201"/>
                <a:ext cx="5947496" cy="4923448"/>
              </a:xfrm>
              <a:blipFill>
                <a:blip r:embed="rId2"/>
                <a:stretch>
                  <a:fillRect l="-1025"/>
                </a:stretch>
              </a:blipFill>
            </p:spPr>
            <p:txBody>
              <a:bodyPr/>
              <a:lstStyle/>
              <a:p>
                <a:r>
                  <a:rPr lang="en-US">
                    <a:noFill/>
                  </a:rPr>
                  <a:t> </a:t>
                </a:r>
              </a:p>
            </p:txBody>
          </p:sp>
        </mc:Fallback>
      </mc:AlternateContent>
      <p:sp>
        <p:nvSpPr>
          <p:cNvPr id="10" name="Rectangle 9">
            <a:extLst>
              <a:ext uri="{FF2B5EF4-FFF2-40B4-BE49-F238E27FC236}">
                <a16:creationId xmlns:a16="http://schemas.microsoft.com/office/drawing/2014/main" id="{88783419-8188-4C50-BD8F-237B464BE7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40788" y="1"/>
            <a:ext cx="4651212" cy="6858000"/>
          </a:xfrm>
          <a:prstGeom prst="rect">
            <a:avLst/>
          </a:prstGeom>
          <a:solidFill>
            <a:schemeClr val="accent1"/>
          </a:solidFill>
          <a:ln>
            <a:noFill/>
          </a:ln>
          <a:effectLst>
            <a:outerShdw blurRad="63500" dist="38100" dir="10800000" algn="l"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pic>
        <p:nvPicPr>
          <p:cNvPr id="12" name="Picture 11">
            <a:extLst>
              <a:ext uri="{FF2B5EF4-FFF2-40B4-BE49-F238E27FC236}">
                <a16:creationId xmlns:a16="http://schemas.microsoft.com/office/drawing/2014/main" id="{570D84C5-A105-4AB9-8C54-A26D13722D5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531" r="43746" b="531"/>
          <a:stretch/>
        </p:blipFill>
        <p:spPr>
          <a:xfrm rot="5400000" flipH="1" flipV="1">
            <a:off x="7521575" y="2187579"/>
            <a:ext cx="6857999" cy="2482850"/>
          </a:xfrm>
          <a:prstGeom prst="rect">
            <a:avLst/>
          </a:prstGeom>
        </p:spPr>
      </p:pic>
      <p:sp>
        <p:nvSpPr>
          <p:cNvPr id="2" name="Title 1">
            <a:extLst>
              <a:ext uri="{FF2B5EF4-FFF2-40B4-BE49-F238E27FC236}">
                <a16:creationId xmlns:a16="http://schemas.microsoft.com/office/drawing/2014/main" id="{716E5A91-E2DC-49FB-B79B-194C5911C453}"/>
              </a:ext>
            </a:extLst>
          </p:cNvPr>
          <p:cNvSpPr>
            <a:spLocks noGrp="1"/>
          </p:cNvSpPr>
          <p:nvPr>
            <p:ph type="title"/>
          </p:nvPr>
        </p:nvSpPr>
        <p:spPr>
          <a:xfrm>
            <a:off x="7877898" y="1327169"/>
            <a:ext cx="3646678" cy="4199513"/>
          </a:xfrm>
        </p:spPr>
        <p:txBody>
          <a:bodyPr>
            <a:normAutofit/>
          </a:bodyPr>
          <a:lstStyle/>
          <a:p>
            <a:pPr algn="l"/>
            <a:r>
              <a:rPr lang="en-US">
                <a:solidFill>
                  <a:srgbClr val="FFFFFF"/>
                </a:solidFill>
              </a:rPr>
              <a:t>The Law of Total Probability</a:t>
            </a:r>
          </a:p>
        </p:txBody>
      </p:sp>
    </p:spTree>
    <p:extLst>
      <p:ext uri="{BB962C8B-B14F-4D97-AF65-F5344CB8AC3E}">
        <p14:creationId xmlns:p14="http://schemas.microsoft.com/office/powerpoint/2010/main" val="2506939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ounded Rectangle 14">
            <a:extLst>
              <a:ext uri="{FF2B5EF4-FFF2-40B4-BE49-F238E27FC236}">
                <a16:creationId xmlns:a16="http://schemas.microsoft.com/office/drawing/2014/main" id="{934B872D-6FE9-472A-9E92-342E41DA7C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0"/>
            <a:ext cx="7555992"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10" name="Rectangle 9">
            <a:extLst>
              <a:ext uri="{FF2B5EF4-FFF2-40B4-BE49-F238E27FC236}">
                <a16:creationId xmlns:a16="http://schemas.microsoft.com/office/drawing/2014/main" id="{488DEBA6-2ED2-4FED-8AAB-2F855348DD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36008" cy="6858000"/>
          </a:xfrm>
          <a:prstGeom prst="rect">
            <a:avLst/>
          </a:prstGeom>
          <a:ln>
            <a:noFill/>
          </a:ln>
          <a:effectLst>
            <a:outerShdw blurRad="63500" dist="38100" algn="l" rotWithShape="0">
              <a:prstClr val="black">
                <a:alpha val="40000"/>
              </a:prstClr>
            </a:outerShdw>
          </a:effectLst>
        </p:spPr>
        <p:style>
          <a:lnRef idx="2">
            <a:schemeClr val="accent1">
              <a:shade val="50000"/>
            </a:schemeClr>
          </a:lnRef>
          <a:fillRef idx="1003">
            <a:schemeClr val="dk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pic>
        <p:nvPicPr>
          <p:cNvPr id="12" name="Picture 11">
            <a:extLst>
              <a:ext uri="{FF2B5EF4-FFF2-40B4-BE49-F238E27FC236}">
                <a16:creationId xmlns:a16="http://schemas.microsoft.com/office/drawing/2014/main" id="{32162F0F-A9B7-409A-AD12-ADD441861C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6697" r="55278"/>
          <a:stretch/>
        </p:blipFill>
        <p:spPr>
          <a:xfrm>
            <a:off x="0" y="4375150"/>
            <a:ext cx="4636008" cy="2482850"/>
          </a:xfrm>
          <a:prstGeom prst="rect">
            <a:avLst/>
          </a:prstGeom>
        </p:spPr>
      </p:pic>
      <p:sp>
        <p:nvSpPr>
          <p:cNvPr id="2" name="Title 1">
            <a:extLst>
              <a:ext uri="{FF2B5EF4-FFF2-40B4-BE49-F238E27FC236}">
                <a16:creationId xmlns:a16="http://schemas.microsoft.com/office/drawing/2014/main" id="{B9450F29-7E0C-425D-B126-EBFC7C26B92D}"/>
              </a:ext>
            </a:extLst>
          </p:cNvPr>
          <p:cNvSpPr>
            <a:spLocks noGrp="1"/>
          </p:cNvSpPr>
          <p:nvPr>
            <p:ph type="title"/>
          </p:nvPr>
        </p:nvSpPr>
        <p:spPr>
          <a:xfrm>
            <a:off x="643466" y="804334"/>
            <a:ext cx="3471333" cy="5249333"/>
          </a:xfrm>
        </p:spPr>
        <p:txBody>
          <a:bodyPr>
            <a:normAutofit/>
          </a:bodyPr>
          <a:lstStyle/>
          <a:p>
            <a:r>
              <a:rPr lang="en-US">
                <a:solidFill>
                  <a:srgbClr val="FFFFFF"/>
                </a:solidFill>
              </a:rPr>
              <a:t>Definitions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F3D1EDAF-A79B-47E6-BA74-FDA0295CB067}"/>
                  </a:ext>
                </a:extLst>
              </p:cNvPr>
              <p:cNvSpPr>
                <a:spLocks noGrp="1"/>
              </p:cNvSpPr>
              <p:nvPr>
                <p:ph idx="1"/>
              </p:nvPr>
            </p:nvSpPr>
            <p:spPr>
              <a:xfrm>
                <a:off x="5234722" y="804334"/>
                <a:ext cx="6271477" cy="5249333"/>
              </a:xfrm>
            </p:spPr>
            <p:txBody>
              <a:bodyPr anchor="ctr">
                <a:normAutofit/>
              </a:bodyPr>
              <a:lstStyle/>
              <a:p>
                <a:pPr marL="0" indent="0">
                  <a:buNone/>
                </a:pPr>
                <a:r>
                  <a:rPr lang="en-US">
                    <a:solidFill>
                      <a:schemeClr val="tx2"/>
                    </a:solidFill>
                  </a:rPr>
                  <a:t>Two events E and F are </a:t>
                </a:r>
                <a:r>
                  <a:rPr lang="en-US" b="1">
                    <a:solidFill>
                      <a:schemeClr val="tx2"/>
                    </a:solidFill>
                  </a:rPr>
                  <a:t>independent</a:t>
                </a:r>
                <a:r>
                  <a:rPr lang="en-US">
                    <a:solidFill>
                      <a:schemeClr val="tx2"/>
                    </a:solidFill>
                  </a:rPr>
                  <a:t> exactly when </a:t>
                </a:r>
                <a14:m>
                  <m:oMath xmlns:m="http://schemas.openxmlformats.org/officeDocument/2006/math">
                    <m:r>
                      <a:rPr lang="en-US" i="1">
                        <a:solidFill>
                          <a:schemeClr val="tx2"/>
                        </a:solidFill>
                        <a:latin typeface="Cambria Math" panose="02040503050406030204" pitchFamily="18" charset="0"/>
                      </a:rPr>
                      <m:t>𝑝</m:t>
                    </m:r>
                    <m:r>
                      <a:rPr lang="en-US" i="1">
                        <a:solidFill>
                          <a:schemeClr val="tx2"/>
                        </a:solidFill>
                        <a:latin typeface="Cambria Math" panose="02040503050406030204" pitchFamily="18" charset="0"/>
                      </a:rPr>
                      <m:t>(</m:t>
                    </m:r>
                    <m:r>
                      <a:rPr lang="en-US" i="1">
                        <a:solidFill>
                          <a:schemeClr val="tx2"/>
                        </a:solidFill>
                        <a:latin typeface="Cambria Math" panose="02040503050406030204" pitchFamily="18" charset="0"/>
                      </a:rPr>
                      <m:t>𝐸</m:t>
                    </m:r>
                    <m:r>
                      <a:rPr lang="en-US" i="1">
                        <a:solidFill>
                          <a:schemeClr val="tx2"/>
                        </a:solidFill>
                        <a:latin typeface="Cambria Math" panose="02040503050406030204" pitchFamily="18" charset="0"/>
                      </a:rPr>
                      <m:t>|</m:t>
                    </m:r>
                    <m:r>
                      <a:rPr lang="en-US" i="1">
                        <a:solidFill>
                          <a:schemeClr val="tx2"/>
                        </a:solidFill>
                        <a:latin typeface="Cambria Math" panose="02040503050406030204" pitchFamily="18" charset="0"/>
                      </a:rPr>
                      <m:t>𝐹</m:t>
                    </m:r>
                    <m:r>
                      <a:rPr lang="en-US" i="1">
                        <a:solidFill>
                          <a:schemeClr val="tx2"/>
                        </a:solidFill>
                        <a:latin typeface="Cambria Math" panose="02040503050406030204" pitchFamily="18" charset="0"/>
                      </a:rPr>
                      <m:t>)=</m:t>
                    </m:r>
                    <m:r>
                      <a:rPr lang="en-US" i="1">
                        <a:solidFill>
                          <a:schemeClr val="tx2"/>
                        </a:solidFill>
                        <a:latin typeface="Cambria Math" panose="02040503050406030204" pitchFamily="18" charset="0"/>
                      </a:rPr>
                      <m:t>𝑃</m:t>
                    </m:r>
                    <m:r>
                      <a:rPr lang="en-US" i="1">
                        <a:solidFill>
                          <a:schemeClr val="tx2"/>
                        </a:solidFill>
                        <a:latin typeface="Cambria Math" panose="02040503050406030204" pitchFamily="18" charset="0"/>
                      </a:rPr>
                      <m:t>(</m:t>
                    </m:r>
                    <m:r>
                      <a:rPr lang="en-US" i="1">
                        <a:solidFill>
                          <a:schemeClr val="tx2"/>
                        </a:solidFill>
                        <a:latin typeface="Cambria Math" panose="02040503050406030204" pitchFamily="18" charset="0"/>
                      </a:rPr>
                      <m:t>𝐸</m:t>
                    </m:r>
                    <m:r>
                      <a:rPr lang="en-US" i="1">
                        <a:solidFill>
                          <a:schemeClr val="tx2"/>
                        </a:solidFill>
                        <a:latin typeface="Cambria Math" panose="02040503050406030204" pitchFamily="18" charset="0"/>
                      </a:rPr>
                      <m:t>)</m:t>
                    </m:r>
                  </m:oMath>
                </a14:m>
                <a:endParaRPr lang="en-US">
                  <a:solidFill>
                    <a:schemeClr val="tx2"/>
                  </a:solidFill>
                </a:endParaRPr>
              </a:p>
              <a:p>
                <a:pPr marL="0" indent="0">
                  <a:buNone/>
                </a:pPr>
                <a:endParaRPr lang="en-US">
                  <a:solidFill>
                    <a:schemeClr val="tx2"/>
                  </a:solidFill>
                </a:endParaRPr>
              </a:p>
              <a:p>
                <a:pPr marL="0" indent="0">
                  <a:buNone/>
                </a:pPr>
                <a14:m>
                  <m:oMathPara xmlns:m="http://schemas.openxmlformats.org/officeDocument/2006/math">
                    <m:oMathParaPr>
                      <m:jc m:val="centerGroup"/>
                    </m:oMathParaPr>
                    <m:oMath xmlns:m="http://schemas.openxmlformats.org/officeDocument/2006/math">
                      <m:r>
                        <a:rPr lang="en-US" b="0" i="1">
                          <a:solidFill>
                            <a:schemeClr val="tx2"/>
                          </a:solidFill>
                          <a:latin typeface="Cambria Math" panose="02040503050406030204" pitchFamily="18" charset="0"/>
                        </a:rPr>
                        <m:t>𝑝</m:t>
                      </m:r>
                      <m:d>
                        <m:dPr>
                          <m:ctrlPr>
                            <a:rPr lang="en-US" b="0" i="1">
                              <a:solidFill>
                                <a:schemeClr val="tx2"/>
                              </a:solidFill>
                              <a:latin typeface="Cambria Math" panose="02040503050406030204" pitchFamily="18" charset="0"/>
                            </a:rPr>
                          </m:ctrlPr>
                        </m:dPr>
                        <m:e>
                          <m:r>
                            <a:rPr lang="en-US" b="0" i="1">
                              <a:solidFill>
                                <a:schemeClr val="tx2"/>
                              </a:solidFill>
                              <a:latin typeface="Cambria Math" panose="02040503050406030204" pitchFamily="18" charset="0"/>
                            </a:rPr>
                            <m:t>𝐸</m:t>
                          </m:r>
                        </m:e>
                      </m:d>
                      <m:r>
                        <a:rPr lang="en-US" b="0" i="1">
                          <a:solidFill>
                            <a:schemeClr val="tx2"/>
                          </a:solidFill>
                          <a:latin typeface="Cambria Math" panose="02040503050406030204" pitchFamily="18" charset="0"/>
                        </a:rPr>
                        <m:t>= </m:t>
                      </m:r>
                      <m:r>
                        <a:rPr lang="en-US" b="0" i="1">
                          <a:solidFill>
                            <a:schemeClr val="tx2"/>
                          </a:solidFill>
                          <a:latin typeface="Cambria Math" panose="02040503050406030204" pitchFamily="18" charset="0"/>
                        </a:rPr>
                        <m:t>𝑝</m:t>
                      </m:r>
                      <m:d>
                        <m:dPr>
                          <m:ctrlPr>
                            <a:rPr lang="en-US" b="0" i="1">
                              <a:solidFill>
                                <a:schemeClr val="tx2"/>
                              </a:solidFill>
                              <a:latin typeface="Cambria Math" panose="02040503050406030204" pitchFamily="18" charset="0"/>
                            </a:rPr>
                          </m:ctrlPr>
                        </m:dPr>
                        <m:e>
                          <m:r>
                            <a:rPr lang="en-US" b="0" i="1">
                              <a:solidFill>
                                <a:schemeClr val="tx2"/>
                              </a:solidFill>
                              <a:latin typeface="Cambria Math" panose="02040503050406030204" pitchFamily="18" charset="0"/>
                            </a:rPr>
                            <m:t>𝐸</m:t>
                          </m:r>
                        </m:e>
                        <m:e>
                          <m:r>
                            <a:rPr lang="en-US" b="0" i="1">
                              <a:solidFill>
                                <a:schemeClr val="tx2"/>
                              </a:solidFill>
                              <a:latin typeface="Cambria Math" panose="02040503050406030204" pitchFamily="18" charset="0"/>
                            </a:rPr>
                            <m:t>𝐹</m:t>
                          </m:r>
                        </m:e>
                      </m:d>
                      <m:r>
                        <a:rPr lang="en-US" b="0" i="1">
                          <a:solidFill>
                            <a:schemeClr val="tx2"/>
                          </a:solidFill>
                          <a:latin typeface="Cambria Math" panose="02040503050406030204" pitchFamily="18" charset="0"/>
                        </a:rPr>
                        <m:t>=</m:t>
                      </m:r>
                      <m:f>
                        <m:fPr>
                          <m:ctrlPr>
                            <a:rPr lang="en-US" i="1">
                              <a:solidFill>
                                <a:schemeClr val="tx2"/>
                              </a:solidFill>
                              <a:latin typeface="Cambria Math" panose="02040503050406030204" pitchFamily="18" charset="0"/>
                            </a:rPr>
                          </m:ctrlPr>
                        </m:fPr>
                        <m:num>
                          <m:r>
                            <a:rPr lang="en-US" b="0" i="1">
                              <a:solidFill>
                                <a:schemeClr val="tx2"/>
                              </a:solidFill>
                              <a:latin typeface="Cambria Math" panose="02040503050406030204" pitchFamily="18" charset="0"/>
                            </a:rPr>
                            <m:t>𝑃</m:t>
                          </m:r>
                          <m:r>
                            <a:rPr lang="en-US" b="0" i="1">
                              <a:solidFill>
                                <a:schemeClr val="tx2"/>
                              </a:solidFill>
                              <a:latin typeface="Cambria Math" panose="02040503050406030204" pitchFamily="18" charset="0"/>
                            </a:rPr>
                            <m:t>(</m:t>
                          </m:r>
                          <m:r>
                            <a:rPr lang="en-US" b="0" i="1">
                              <a:solidFill>
                                <a:schemeClr val="tx2"/>
                              </a:solidFill>
                              <a:latin typeface="Cambria Math" panose="02040503050406030204" pitchFamily="18" charset="0"/>
                            </a:rPr>
                            <m:t>𝐸</m:t>
                          </m:r>
                          <m:r>
                            <a:rPr lang="en-US" b="0" i="1">
                              <a:solidFill>
                                <a:schemeClr val="tx2"/>
                              </a:solidFill>
                              <a:latin typeface="Cambria Math" panose="02040503050406030204" pitchFamily="18" charset="0"/>
                              <a:ea typeface="Cambria Math" panose="02040503050406030204" pitchFamily="18" charset="0"/>
                            </a:rPr>
                            <m:t>∩</m:t>
                          </m:r>
                          <m:r>
                            <a:rPr lang="en-US" b="0" i="1">
                              <a:solidFill>
                                <a:schemeClr val="tx2"/>
                              </a:solidFill>
                              <a:latin typeface="Cambria Math" panose="02040503050406030204" pitchFamily="18" charset="0"/>
                              <a:ea typeface="Cambria Math" panose="02040503050406030204" pitchFamily="18" charset="0"/>
                            </a:rPr>
                            <m:t>𝐹</m:t>
                          </m:r>
                          <m:r>
                            <a:rPr lang="en-US" b="0" i="1">
                              <a:solidFill>
                                <a:schemeClr val="tx2"/>
                              </a:solidFill>
                              <a:latin typeface="Cambria Math" panose="02040503050406030204" pitchFamily="18" charset="0"/>
                              <a:ea typeface="Cambria Math" panose="02040503050406030204" pitchFamily="18" charset="0"/>
                            </a:rPr>
                            <m:t>)</m:t>
                          </m:r>
                        </m:num>
                        <m:den>
                          <m:r>
                            <a:rPr lang="en-US" b="0" i="1">
                              <a:solidFill>
                                <a:schemeClr val="tx2"/>
                              </a:solidFill>
                              <a:latin typeface="Cambria Math" panose="02040503050406030204" pitchFamily="18" charset="0"/>
                            </a:rPr>
                            <m:t>𝑃</m:t>
                          </m:r>
                          <m:r>
                            <a:rPr lang="en-US" b="0" i="1">
                              <a:solidFill>
                                <a:schemeClr val="tx2"/>
                              </a:solidFill>
                              <a:latin typeface="Cambria Math" panose="02040503050406030204" pitchFamily="18" charset="0"/>
                            </a:rPr>
                            <m:t>(</m:t>
                          </m:r>
                          <m:r>
                            <a:rPr lang="en-US" b="0" i="1">
                              <a:solidFill>
                                <a:schemeClr val="tx2"/>
                              </a:solidFill>
                              <a:latin typeface="Cambria Math" panose="02040503050406030204" pitchFamily="18" charset="0"/>
                            </a:rPr>
                            <m:t>𝐹</m:t>
                          </m:r>
                          <m:r>
                            <a:rPr lang="en-US" b="0" i="1">
                              <a:solidFill>
                                <a:schemeClr val="tx2"/>
                              </a:solidFill>
                              <a:latin typeface="Cambria Math" panose="02040503050406030204" pitchFamily="18" charset="0"/>
                            </a:rPr>
                            <m:t>)</m:t>
                          </m:r>
                        </m:den>
                      </m:f>
                    </m:oMath>
                  </m:oMathPara>
                </a14:m>
                <a:endParaRPr lang="en-US">
                  <a:solidFill>
                    <a:schemeClr val="tx2"/>
                  </a:solidFill>
                </a:endParaRPr>
              </a:p>
              <a:p>
                <a:pPr marL="0" indent="0">
                  <a:buNone/>
                </a:pPr>
                <a14:m>
                  <m:oMathPara xmlns:m="http://schemas.openxmlformats.org/officeDocument/2006/math">
                    <m:oMathParaPr>
                      <m:jc m:val="centerGroup"/>
                    </m:oMathParaPr>
                    <m:oMath xmlns:m="http://schemas.openxmlformats.org/officeDocument/2006/math">
                      <m:f>
                        <m:fPr>
                          <m:ctrlPr>
                            <a:rPr lang="en-US" i="1">
                              <a:solidFill>
                                <a:schemeClr val="tx2"/>
                              </a:solidFill>
                              <a:latin typeface="Cambria Math" panose="02040503050406030204" pitchFamily="18" charset="0"/>
                            </a:rPr>
                          </m:ctrlPr>
                        </m:fPr>
                        <m:num>
                          <m:r>
                            <a:rPr lang="en-US" i="1">
                              <a:solidFill>
                                <a:schemeClr val="tx2"/>
                              </a:solidFill>
                              <a:latin typeface="Cambria Math" panose="02040503050406030204" pitchFamily="18" charset="0"/>
                            </a:rPr>
                            <m:t>𝑃</m:t>
                          </m:r>
                          <m:r>
                            <a:rPr lang="en-US" i="1">
                              <a:solidFill>
                                <a:schemeClr val="tx2"/>
                              </a:solidFill>
                              <a:latin typeface="Cambria Math" panose="02040503050406030204" pitchFamily="18" charset="0"/>
                            </a:rPr>
                            <m:t>(</m:t>
                          </m:r>
                          <m:r>
                            <a:rPr lang="en-US" i="1">
                              <a:solidFill>
                                <a:schemeClr val="tx2"/>
                              </a:solidFill>
                              <a:latin typeface="Cambria Math" panose="02040503050406030204" pitchFamily="18" charset="0"/>
                            </a:rPr>
                            <m:t>𝐸</m:t>
                          </m:r>
                          <m:r>
                            <a:rPr lang="en-US" i="1">
                              <a:solidFill>
                                <a:schemeClr val="tx2"/>
                              </a:solidFill>
                              <a:latin typeface="Cambria Math" panose="02040503050406030204" pitchFamily="18" charset="0"/>
                              <a:ea typeface="Cambria Math" panose="02040503050406030204" pitchFamily="18" charset="0"/>
                            </a:rPr>
                            <m:t>∩</m:t>
                          </m:r>
                          <m:r>
                            <a:rPr lang="en-US" i="1">
                              <a:solidFill>
                                <a:schemeClr val="tx2"/>
                              </a:solidFill>
                              <a:latin typeface="Cambria Math" panose="02040503050406030204" pitchFamily="18" charset="0"/>
                              <a:ea typeface="Cambria Math" panose="02040503050406030204" pitchFamily="18" charset="0"/>
                            </a:rPr>
                            <m:t>𝐹</m:t>
                          </m:r>
                          <m:r>
                            <a:rPr lang="en-US" i="1">
                              <a:solidFill>
                                <a:schemeClr val="tx2"/>
                              </a:solidFill>
                              <a:latin typeface="Cambria Math" panose="02040503050406030204" pitchFamily="18" charset="0"/>
                              <a:ea typeface="Cambria Math" panose="02040503050406030204" pitchFamily="18" charset="0"/>
                            </a:rPr>
                            <m:t>)</m:t>
                          </m:r>
                        </m:num>
                        <m:den>
                          <m:r>
                            <a:rPr lang="en-US" i="1">
                              <a:solidFill>
                                <a:schemeClr val="tx2"/>
                              </a:solidFill>
                              <a:latin typeface="Cambria Math" panose="02040503050406030204" pitchFamily="18" charset="0"/>
                            </a:rPr>
                            <m:t>𝑃</m:t>
                          </m:r>
                          <m:r>
                            <a:rPr lang="en-US" i="1">
                              <a:solidFill>
                                <a:schemeClr val="tx2"/>
                              </a:solidFill>
                              <a:latin typeface="Cambria Math" panose="02040503050406030204" pitchFamily="18" charset="0"/>
                            </a:rPr>
                            <m:t>(</m:t>
                          </m:r>
                          <m:r>
                            <a:rPr lang="en-US" i="1">
                              <a:solidFill>
                                <a:schemeClr val="tx2"/>
                              </a:solidFill>
                              <a:latin typeface="Cambria Math" panose="02040503050406030204" pitchFamily="18" charset="0"/>
                            </a:rPr>
                            <m:t>𝐹</m:t>
                          </m:r>
                          <m:r>
                            <a:rPr lang="en-US" i="1">
                              <a:solidFill>
                                <a:schemeClr val="tx2"/>
                              </a:solidFill>
                              <a:latin typeface="Cambria Math" panose="02040503050406030204" pitchFamily="18" charset="0"/>
                            </a:rPr>
                            <m:t>)</m:t>
                          </m:r>
                        </m:den>
                      </m:f>
                      <m:r>
                        <a:rPr lang="en-US" b="0" i="1">
                          <a:solidFill>
                            <a:schemeClr val="tx2"/>
                          </a:solidFill>
                          <a:latin typeface="Cambria Math" panose="02040503050406030204" pitchFamily="18" charset="0"/>
                        </a:rPr>
                        <m:t>=</m:t>
                      </m:r>
                      <m:r>
                        <a:rPr lang="en-US" b="0" i="1">
                          <a:solidFill>
                            <a:schemeClr val="tx2"/>
                          </a:solidFill>
                          <a:latin typeface="Cambria Math" panose="02040503050406030204" pitchFamily="18" charset="0"/>
                        </a:rPr>
                        <m:t>𝑝</m:t>
                      </m:r>
                      <m:r>
                        <a:rPr lang="en-US" b="0" i="1">
                          <a:solidFill>
                            <a:schemeClr val="tx2"/>
                          </a:solidFill>
                          <a:latin typeface="Cambria Math" panose="02040503050406030204" pitchFamily="18" charset="0"/>
                        </a:rPr>
                        <m:t>(</m:t>
                      </m:r>
                      <m:r>
                        <a:rPr lang="en-US" b="0" i="1">
                          <a:solidFill>
                            <a:schemeClr val="tx2"/>
                          </a:solidFill>
                          <a:latin typeface="Cambria Math" panose="02040503050406030204" pitchFamily="18" charset="0"/>
                        </a:rPr>
                        <m:t>𝐸</m:t>
                      </m:r>
                      <m:r>
                        <a:rPr lang="en-US" b="0" i="1">
                          <a:solidFill>
                            <a:schemeClr val="tx2"/>
                          </a:solidFill>
                          <a:latin typeface="Cambria Math" panose="02040503050406030204" pitchFamily="18" charset="0"/>
                        </a:rPr>
                        <m:t>)</m:t>
                      </m:r>
                    </m:oMath>
                  </m:oMathPara>
                </a14:m>
                <a:endParaRPr lang="en-US">
                  <a:solidFill>
                    <a:schemeClr val="tx2"/>
                  </a:solidFill>
                </a:endParaRPr>
              </a:p>
              <a:p>
                <a:pPr marL="0" indent="0">
                  <a:buNone/>
                </a:pPr>
                <a14:m>
                  <m:oMathPara xmlns:m="http://schemas.openxmlformats.org/officeDocument/2006/math">
                    <m:oMathParaPr>
                      <m:jc m:val="centerGroup"/>
                    </m:oMathParaPr>
                    <m:oMath xmlns:m="http://schemas.openxmlformats.org/officeDocument/2006/math">
                      <m:r>
                        <a:rPr lang="en-US" i="1">
                          <a:solidFill>
                            <a:schemeClr val="tx2"/>
                          </a:solidFill>
                          <a:latin typeface="Cambria Math" panose="02040503050406030204" pitchFamily="18" charset="0"/>
                        </a:rPr>
                        <m:t>𝑝</m:t>
                      </m:r>
                      <m:d>
                        <m:dPr>
                          <m:ctrlPr>
                            <a:rPr lang="en-US" b="0" i="1">
                              <a:solidFill>
                                <a:schemeClr val="tx2"/>
                              </a:solidFill>
                              <a:latin typeface="Cambria Math" panose="02040503050406030204" pitchFamily="18" charset="0"/>
                            </a:rPr>
                          </m:ctrlPr>
                        </m:dPr>
                        <m:e>
                          <m:r>
                            <a:rPr lang="en-US" b="0" i="1">
                              <a:solidFill>
                                <a:schemeClr val="tx2"/>
                              </a:solidFill>
                              <a:latin typeface="Cambria Math" panose="02040503050406030204" pitchFamily="18" charset="0"/>
                            </a:rPr>
                            <m:t>𝐸</m:t>
                          </m:r>
                          <m:r>
                            <a:rPr lang="en-US" b="0" i="1">
                              <a:solidFill>
                                <a:schemeClr val="tx2"/>
                              </a:solidFill>
                              <a:latin typeface="Cambria Math" panose="02040503050406030204" pitchFamily="18" charset="0"/>
                              <a:ea typeface="Cambria Math" panose="02040503050406030204" pitchFamily="18" charset="0"/>
                            </a:rPr>
                            <m:t>∩</m:t>
                          </m:r>
                          <m:r>
                            <a:rPr lang="en-US" b="0" i="1">
                              <a:solidFill>
                                <a:schemeClr val="tx2"/>
                              </a:solidFill>
                              <a:latin typeface="Cambria Math" panose="02040503050406030204" pitchFamily="18" charset="0"/>
                              <a:ea typeface="Cambria Math" panose="02040503050406030204" pitchFamily="18" charset="0"/>
                            </a:rPr>
                            <m:t>𝐹</m:t>
                          </m:r>
                        </m:e>
                      </m:d>
                      <m:r>
                        <a:rPr lang="en-US" b="0" i="1">
                          <a:solidFill>
                            <a:schemeClr val="tx2"/>
                          </a:solidFill>
                          <a:latin typeface="Cambria Math" panose="02040503050406030204" pitchFamily="18" charset="0"/>
                          <a:ea typeface="Cambria Math" panose="02040503050406030204" pitchFamily="18" charset="0"/>
                        </a:rPr>
                        <m:t>=</m:t>
                      </m:r>
                      <m:r>
                        <a:rPr lang="en-US" b="0" i="1">
                          <a:solidFill>
                            <a:schemeClr val="tx2"/>
                          </a:solidFill>
                          <a:latin typeface="Cambria Math" panose="02040503050406030204" pitchFamily="18" charset="0"/>
                          <a:ea typeface="Cambria Math" panose="02040503050406030204" pitchFamily="18" charset="0"/>
                        </a:rPr>
                        <m:t>𝑝</m:t>
                      </m:r>
                      <m:d>
                        <m:dPr>
                          <m:ctrlPr>
                            <a:rPr lang="en-US" b="0" i="1">
                              <a:solidFill>
                                <a:schemeClr val="tx2"/>
                              </a:solidFill>
                              <a:latin typeface="Cambria Math" panose="02040503050406030204" pitchFamily="18" charset="0"/>
                              <a:ea typeface="Cambria Math" panose="02040503050406030204" pitchFamily="18" charset="0"/>
                            </a:rPr>
                          </m:ctrlPr>
                        </m:dPr>
                        <m:e>
                          <m:r>
                            <a:rPr lang="en-US" b="0" i="1">
                              <a:solidFill>
                                <a:schemeClr val="tx2"/>
                              </a:solidFill>
                              <a:latin typeface="Cambria Math" panose="02040503050406030204" pitchFamily="18" charset="0"/>
                              <a:ea typeface="Cambria Math" panose="02040503050406030204" pitchFamily="18" charset="0"/>
                            </a:rPr>
                            <m:t>𝐸</m:t>
                          </m:r>
                        </m:e>
                      </m:d>
                      <m:r>
                        <a:rPr lang="en-US" b="0" i="1">
                          <a:solidFill>
                            <a:schemeClr val="tx2"/>
                          </a:solidFill>
                          <a:latin typeface="Cambria Math" panose="02040503050406030204" pitchFamily="18" charset="0"/>
                          <a:ea typeface="Cambria Math" panose="02040503050406030204" pitchFamily="18" charset="0"/>
                        </a:rPr>
                        <m:t>∙</m:t>
                      </m:r>
                      <m:r>
                        <a:rPr lang="en-US" b="0" i="1">
                          <a:solidFill>
                            <a:schemeClr val="tx2"/>
                          </a:solidFill>
                          <a:latin typeface="Cambria Math" panose="02040503050406030204" pitchFamily="18" charset="0"/>
                          <a:ea typeface="Cambria Math" panose="02040503050406030204" pitchFamily="18" charset="0"/>
                        </a:rPr>
                        <m:t>𝑝</m:t>
                      </m:r>
                      <m:r>
                        <a:rPr lang="en-US" b="0" i="1">
                          <a:solidFill>
                            <a:schemeClr val="tx2"/>
                          </a:solidFill>
                          <a:latin typeface="Cambria Math" panose="02040503050406030204" pitchFamily="18" charset="0"/>
                          <a:ea typeface="Cambria Math" panose="02040503050406030204" pitchFamily="18" charset="0"/>
                        </a:rPr>
                        <m:t>(</m:t>
                      </m:r>
                      <m:r>
                        <a:rPr lang="en-US" b="0" i="1">
                          <a:solidFill>
                            <a:schemeClr val="tx2"/>
                          </a:solidFill>
                          <a:latin typeface="Cambria Math" panose="02040503050406030204" pitchFamily="18" charset="0"/>
                          <a:ea typeface="Cambria Math" panose="02040503050406030204" pitchFamily="18" charset="0"/>
                        </a:rPr>
                        <m:t>𝐹</m:t>
                      </m:r>
                      <m:r>
                        <a:rPr lang="en-US" b="0" i="1">
                          <a:solidFill>
                            <a:schemeClr val="tx2"/>
                          </a:solidFill>
                          <a:latin typeface="Cambria Math" panose="02040503050406030204" pitchFamily="18" charset="0"/>
                          <a:ea typeface="Cambria Math" panose="02040503050406030204" pitchFamily="18" charset="0"/>
                        </a:rPr>
                        <m:t>)</m:t>
                      </m:r>
                    </m:oMath>
                  </m:oMathPara>
                </a14:m>
                <a:endParaRPr lang="en-US">
                  <a:solidFill>
                    <a:schemeClr val="tx2"/>
                  </a:solidFill>
                </a:endParaRPr>
              </a:p>
              <a:p>
                <a:pPr marL="0" indent="0">
                  <a:buNone/>
                </a:pPr>
                <a:endParaRPr lang="en-US">
                  <a:solidFill>
                    <a:schemeClr val="tx2"/>
                  </a:solidFill>
                </a:endParaRPr>
              </a:p>
              <a:p>
                <a:pPr marL="0" indent="0">
                  <a:buNone/>
                </a:pPr>
                <a:r>
                  <a:rPr lang="en-US">
                    <a:solidFill>
                      <a:schemeClr val="tx2"/>
                    </a:solidFill>
                  </a:rPr>
                  <a:t>So an equivalent definition of independence is when </a:t>
                </a:r>
                <a14:m>
                  <m:oMath xmlns:m="http://schemas.openxmlformats.org/officeDocument/2006/math">
                    <m:r>
                      <a:rPr lang="en-US" i="1">
                        <a:solidFill>
                          <a:schemeClr val="tx2"/>
                        </a:solidFill>
                        <a:latin typeface="Cambria Math" panose="02040503050406030204" pitchFamily="18" charset="0"/>
                      </a:rPr>
                      <m:t>𝑝</m:t>
                    </m:r>
                    <m:d>
                      <m:dPr>
                        <m:ctrlPr>
                          <a:rPr lang="en-US" i="1">
                            <a:solidFill>
                              <a:schemeClr val="tx2"/>
                            </a:solidFill>
                            <a:latin typeface="Cambria Math" panose="02040503050406030204" pitchFamily="18" charset="0"/>
                          </a:rPr>
                        </m:ctrlPr>
                      </m:dPr>
                      <m:e>
                        <m:r>
                          <a:rPr lang="en-US" i="1">
                            <a:solidFill>
                              <a:schemeClr val="tx2"/>
                            </a:solidFill>
                            <a:latin typeface="Cambria Math" panose="02040503050406030204" pitchFamily="18" charset="0"/>
                          </a:rPr>
                          <m:t>𝐸</m:t>
                        </m:r>
                        <m:r>
                          <a:rPr lang="en-US" i="1">
                            <a:solidFill>
                              <a:schemeClr val="tx2"/>
                            </a:solidFill>
                            <a:latin typeface="Cambria Math" panose="02040503050406030204" pitchFamily="18" charset="0"/>
                            <a:ea typeface="Cambria Math" panose="02040503050406030204" pitchFamily="18" charset="0"/>
                          </a:rPr>
                          <m:t>∩</m:t>
                        </m:r>
                        <m:r>
                          <a:rPr lang="en-US" i="1">
                            <a:solidFill>
                              <a:schemeClr val="tx2"/>
                            </a:solidFill>
                            <a:latin typeface="Cambria Math" panose="02040503050406030204" pitchFamily="18" charset="0"/>
                            <a:ea typeface="Cambria Math" panose="02040503050406030204" pitchFamily="18" charset="0"/>
                          </a:rPr>
                          <m:t>𝐹</m:t>
                        </m:r>
                      </m:e>
                    </m:d>
                    <m:r>
                      <a:rPr lang="en-US" i="1">
                        <a:solidFill>
                          <a:schemeClr val="tx2"/>
                        </a:solidFill>
                        <a:latin typeface="Cambria Math" panose="02040503050406030204" pitchFamily="18" charset="0"/>
                        <a:ea typeface="Cambria Math" panose="02040503050406030204" pitchFamily="18" charset="0"/>
                      </a:rPr>
                      <m:t>=</m:t>
                    </m:r>
                    <m:r>
                      <a:rPr lang="en-US" i="1">
                        <a:solidFill>
                          <a:schemeClr val="tx2"/>
                        </a:solidFill>
                        <a:latin typeface="Cambria Math" panose="02040503050406030204" pitchFamily="18" charset="0"/>
                        <a:ea typeface="Cambria Math" panose="02040503050406030204" pitchFamily="18" charset="0"/>
                      </a:rPr>
                      <m:t>𝑝</m:t>
                    </m:r>
                    <m:d>
                      <m:dPr>
                        <m:ctrlPr>
                          <a:rPr lang="en-US" i="1">
                            <a:solidFill>
                              <a:schemeClr val="tx2"/>
                            </a:solidFill>
                            <a:latin typeface="Cambria Math" panose="02040503050406030204" pitchFamily="18" charset="0"/>
                            <a:ea typeface="Cambria Math" panose="02040503050406030204" pitchFamily="18" charset="0"/>
                          </a:rPr>
                        </m:ctrlPr>
                      </m:dPr>
                      <m:e>
                        <m:r>
                          <a:rPr lang="en-US" i="1">
                            <a:solidFill>
                              <a:schemeClr val="tx2"/>
                            </a:solidFill>
                            <a:latin typeface="Cambria Math" panose="02040503050406030204" pitchFamily="18" charset="0"/>
                            <a:ea typeface="Cambria Math" panose="02040503050406030204" pitchFamily="18" charset="0"/>
                          </a:rPr>
                          <m:t>𝐸</m:t>
                        </m:r>
                      </m:e>
                    </m:d>
                    <m:r>
                      <a:rPr lang="en-US" i="1">
                        <a:solidFill>
                          <a:schemeClr val="tx2"/>
                        </a:solidFill>
                        <a:latin typeface="Cambria Math" panose="02040503050406030204" pitchFamily="18" charset="0"/>
                        <a:ea typeface="Cambria Math" panose="02040503050406030204" pitchFamily="18" charset="0"/>
                      </a:rPr>
                      <m:t>∙</m:t>
                    </m:r>
                    <m:r>
                      <a:rPr lang="en-US" i="1">
                        <a:solidFill>
                          <a:schemeClr val="tx2"/>
                        </a:solidFill>
                        <a:latin typeface="Cambria Math" panose="02040503050406030204" pitchFamily="18" charset="0"/>
                        <a:ea typeface="Cambria Math" panose="02040503050406030204" pitchFamily="18" charset="0"/>
                      </a:rPr>
                      <m:t>𝑝</m:t>
                    </m:r>
                    <m:r>
                      <a:rPr lang="en-US" i="1">
                        <a:solidFill>
                          <a:schemeClr val="tx2"/>
                        </a:solidFill>
                        <a:latin typeface="Cambria Math" panose="02040503050406030204" pitchFamily="18" charset="0"/>
                        <a:ea typeface="Cambria Math" panose="02040503050406030204" pitchFamily="18" charset="0"/>
                      </a:rPr>
                      <m:t>(</m:t>
                    </m:r>
                    <m:r>
                      <a:rPr lang="en-US" i="1">
                        <a:solidFill>
                          <a:schemeClr val="tx2"/>
                        </a:solidFill>
                        <a:latin typeface="Cambria Math" panose="02040503050406030204" pitchFamily="18" charset="0"/>
                        <a:ea typeface="Cambria Math" panose="02040503050406030204" pitchFamily="18" charset="0"/>
                      </a:rPr>
                      <m:t>𝐹</m:t>
                    </m:r>
                    <m:r>
                      <a:rPr lang="en-US" i="1">
                        <a:solidFill>
                          <a:schemeClr val="tx2"/>
                        </a:solidFill>
                        <a:latin typeface="Cambria Math" panose="02040503050406030204" pitchFamily="18" charset="0"/>
                        <a:ea typeface="Cambria Math" panose="02040503050406030204" pitchFamily="18" charset="0"/>
                      </a:rPr>
                      <m:t>)</m:t>
                    </m:r>
                  </m:oMath>
                </a14:m>
                <a:endParaRPr lang="en-US">
                  <a:solidFill>
                    <a:schemeClr val="tx2"/>
                  </a:solidFill>
                </a:endParaRPr>
              </a:p>
            </p:txBody>
          </p:sp>
        </mc:Choice>
        <mc:Fallback>
          <p:sp>
            <p:nvSpPr>
              <p:cNvPr id="3" name="Content Placeholder 2">
                <a:extLst>
                  <a:ext uri="{FF2B5EF4-FFF2-40B4-BE49-F238E27FC236}">
                    <a16:creationId xmlns:a16="http://schemas.microsoft.com/office/drawing/2014/main" id="{F3D1EDAF-A79B-47E6-BA74-FDA0295CB067}"/>
                  </a:ext>
                </a:extLst>
              </p:cNvPr>
              <p:cNvSpPr>
                <a:spLocks noGrp="1" noRot="1" noChangeAspect="1" noMove="1" noResize="1" noEditPoints="1" noAdjustHandles="1" noChangeArrowheads="1" noChangeShapeType="1" noTextEdit="1"/>
              </p:cNvSpPr>
              <p:nvPr>
                <p:ph idx="1"/>
              </p:nvPr>
            </p:nvSpPr>
            <p:spPr>
              <a:xfrm>
                <a:off x="5234722" y="804334"/>
                <a:ext cx="6271477" cy="5249333"/>
              </a:xfrm>
              <a:blipFill>
                <a:blip r:embed="rId3"/>
                <a:stretch>
                  <a:fillRect l="-1265" r="-2335"/>
                </a:stretch>
              </a:blipFill>
            </p:spPr>
            <p:txBody>
              <a:bodyPr/>
              <a:lstStyle/>
              <a:p>
                <a:r>
                  <a:rPr lang="en-US">
                    <a:noFill/>
                  </a:rPr>
                  <a:t> </a:t>
                </a:r>
              </a:p>
            </p:txBody>
          </p:sp>
        </mc:Fallback>
      </mc:AlternateContent>
    </p:spTree>
    <p:extLst>
      <p:ext uri="{BB962C8B-B14F-4D97-AF65-F5344CB8AC3E}">
        <p14:creationId xmlns:p14="http://schemas.microsoft.com/office/powerpoint/2010/main" val="1613807417"/>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ounded Rectangle 14">
            <a:extLst>
              <a:ext uri="{FF2B5EF4-FFF2-40B4-BE49-F238E27FC236}">
                <a16:creationId xmlns:a16="http://schemas.microsoft.com/office/drawing/2014/main" id="{637BD688-14A6-4B96-B8A2-3CD81C054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0"/>
            <a:ext cx="7555992" cy="6858000"/>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useBgFill="1">
        <p:nvSpPr>
          <p:cNvPr id="10" name="Rectangle 9">
            <a:extLst>
              <a:ext uri="{FF2B5EF4-FFF2-40B4-BE49-F238E27FC236}">
                <a16:creationId xmlns:a16="http://schemas.microsoft.com/office/drawing/2014/main" id="{B7B2544F-CA5E-40F6-9525-716A90C83F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36008" cy="6858000"/>
          </a:xfrm>
          <a:prstGeom prst="rect">
            <a:avLst/>
          </a:prstGeom>
          <a:ln>
            <a:noFill/>
          </a:ln>
          <a:effectLst>
            <a:outerShdw blurRad="635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pic>
        <p:nvPicPr>
          <p:cNvPr id="12" name="Picture 11">
            <a:extLst>
              <a:ext uri="{FF2B5EF4-FFF2-40B4-BE49-F238E27FC236}">
                <a16:creationId xmlns:a16="http://schemas.microsoft.com/office/drawing/2014/main" id="{D2B93162-635C-46F5-97EC-E98C1659F1F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r="61975"/>
          <a:stretch/>
        </p:blipFill>
        <p:spPr>
          <a:xfrm>
            <a:off x="0" y="4375150"/>
            <a:ext cx="4636008" cy="2482850"/>
          </a:xfrm>
          <a:prstGeom prst="rect">
            <a:avLst/>
          </a:prstGeom>
        </p:spPr>
      </p:pic>
      <p:sp>
        <p:nvSpPr>
          <p:cNvPr id="2" name="Title 1">
            <a:extLst>
              <a:ext uri="{FF2B5EF4-FFF2-40B4-BE49-F238E27FC236}">
                <a16:creationId xmlns:a16="http://schemas.microsoft.com/office/drawing/2014/main" id="{B9450F29-7E0C-425D-B126-EBFC7C26B92D}"/>
              </a:ext>
            </a:extLst>
          </p:cNvPr>
          <p:cNvSpPr>
            <a:spLocks noGrp="1"/>
          </p:cNvSpPr>
          <p:nvPr>
            <p:ph type="title"/>
          </p:nvPr>
        </p:nvSpPr>
        <p:spPr>
          <a:xfrm>
            <a:off x="665922" y="987287"/>
            <a:ext cx="3548269" cy="4697896"/>
          </a:xfrm>
        </p:spPr>
        <p:txBody>
          <a:bodyPr>
            <a:normAutofit/>
          </a:bodyPr>
          <a:lstStyle/>
          <a:p>
            <a:r>
              <a:rPr lang="en-US" sz="3600"/>
              <a:t>Definitions</a:t>
            </a:r>
          </a:p>
        </p:txBody>
      </p:sp>
      <p:sp>
        <p:nvSpPr>
          <p:cNvPr id="3" name="Content Placeholder 2">
            <a:extLst>
              <a:ext uri="{FF2B5EF4-FFF2-40B4-BE49-F238E27FC236}">
                <a16:creationId xmlns:a16="http://schemas.microsoft.com/office/drawing/2014/main" id="{F3D1EDAF-A79B-47E6-BA74-FDA0295CB067}"/>
              </a:ext>
            </a:extLst>
          </p:cNvPr>
          <p:cNvSpPr>
            <a:spLocks noGrp="1"/>
          </p:cNvSpPr>
          <p:nvPr>
            <p:ph idx="1"/>
          </p:nvPr>
        </p:nvSpPr>
        <p:spPr>
          <a:xfrm>
            <a:off x="5057825" y="987287"/>
            <a:ext cx="5755949" cy="4697895"/>
          </a:xfrm>
        </p:spPr>
        <p:txBody>
          <a:bodyPr anchor="ctr">
            <a:normAutofit/>
          </a:bodyPr>
          <a:lstStyle/>
          <a:p>
            <a:r>
              <a:rPr lang="en-US" sz="1400" dirty="0"/>
              <a:t>A </a:t>
            </a:r>
            <a:r>
              <a:rPr lang="en-US" sz="1400" b="1" dirty="0"/>
              <a:t>trial</a:t>
            </a:r>
            <a:r>
              <a:rPr lang="en-US" sz="1400" dirty="0"/>
              <a:t> is a procedure that yields one of a set of possible outcomes.  A sequence of trials is an </a:t>
            </a:r>
            <a:r>
              <a:rPr lang="en-US" sz="1400" b="1" dirty="0"/>
              <a:t>experiment</a:t>
            </a:r>
            <a:r>
              <a:rPr lang="en-US" sz="1400" dirty="0"/>
              <a:t>.</a:t>
            </a:r>
          </a:p>
          <a:p>
            <a:pPr lvl="1"/>
            <a:r>
              <a:rPr lang="en-US" sz="1400" dirty="0"/>
              <a:t>Flipping a coin is a trial.</a:t>
            </a:r>
          </a:p>
          <a:p>
            <a:r>
              <a:rPr lang="en-US" sz="1400" dirty="0"/>
              <a:t>The </a:t>
            </a:r>
            <a:r>
              <a:rPr lang="en-US" sz="1400" b="1" dirty="0"/>
              <a:t>sample space</a:t>
            </a:r>
            <a:r>
              <a:rPr lang="en-US" sz="1400" dirty="0"/>
              <a:t> is the set of possible outcomes</a:t>
            </a:r>
          </a:p>
          <a:p>
            <a:pPr lvl="1"/>
            <a:r>
              <a:rPr lang="en-US" sz="1400" dirty="0"/>
              <a:t>{heads, tails, on edge}</a:t>
            </a:r>
          </a:p>
          <a:p>
            <a:r>
              <a:rPr lang="en-US" sz="1400" dirty="0"/>
              <a:t>An </a:t>
            </a:r>
            <a:r>
              <a:rPr lang="en-US" sz="1400" b="1" dirty="0"/>
              <a:t>event</a:t>
            </a:r>
            <a:r>
              <a:rPr lang="en-US" sz="1400" dirty="0"/>
              <a:t> is a subset of the sample space</a:t>
            </a:r>
          </a:p>
          <a:p>
            <a:pPr lvl="1"/>
            <a:r>
              <a:rPr lang="en-US" sz="1400" dirty="0"/>
              <a:t>{heads, on edge}</a:t>
            </a:r>
          </a:p>
          <a:p>
            <a:r>
              <a:rPr lang="en-US" sz="1400" dirty="0"/>
              <a:t>You roll two dice, and are wondering if you’ll get snake eyes (two 1’s).</a:t>
            </a:r>
          </a:p>
          <a:p>
            <a:r>
              <a:rPr lang="en-US" sz="1400" dirty="0"/>
              <a:t>What is the trial?</a:t>
            </a:r>
          </a:p>
          <a:p>
            <a:pPr lvl="1"/>
            <a:r>
              <a:rPr lang="en-US" sz="1400" dirty="0"/>
              <a:t>Rolling two dice</a:t>
            </a:r>
          </a:p>
          <a:p>
            <a:r>
              <a:rPr lang="en-US" sz="1400" dirty="0"/>
              <a:t>What is the sample space?</a:t>
            </a:r>
          </a:p>
          <a:p>
            <a:pPr lvl="1"/>
            <a:r>
              <a:rPr lang="en-US" sz="1400" dirty="0"/>
              <a:t>{1,2,3,4,5,6} x {1,2,3,4,5,6}</a:t>
            </a:r>
          </a:p>
          <a:p>
            <a:r>
              <a:rPr lang="en-US" sz="1400" dirty="0"/>
              <a:t>What is the event?</a:t>
            </a:r>
          </a:p>
          <a:p>
            <a:pPr lvl="1"/>
            <a:r>
              <a:rPr lang="en-US" sz="1400" dirty="0"/>
              <a:t>Snake eyes</a:t>
            </a:r>
          </a:p>
          <a:p>
            <a:r>
              <a:rPr lang="en-US" sz="1400" dirty="0"/>
              <a:t>What is the probability of the event?</a:t>
            </a:r>
          </a:p>
          <a:p>
            <a:pPr lvl="1"/>
            <a:r>
              <a:rPr lang="en-US" sz="1400" dirty="0"/>
              <a:t>1/36</a:t>
            </a:r>
          </a:p>
        </p:txBody>
      </p:sp>
    </p:spTree>
    <p:extLst>
      <p:ext uri="{BB962C8B-B14F-4D97-AF65-F5344CB8AC3E}">
        <p14:creationId xmlns:p14="http://schemas.microsoft.com/office/powerpoint/2010/main" val="534953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EA5387D-64D8-4D6C-B109-FF4E81DF60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37B8F117-7598-43C5-9332-F0BC24CBD2B7}"/>
              </a:ext>
            </a:extLst>
          </p:cNvPr>
          <p:cNvPicPr>
            <a:picLocks noChangeAspect="1"/>
          </p:cNvPicPr>
          <p:nvPr/>
        </p:nvPicPr>
        <p:blipFill rotWithShape="1">
          <a:blip r:embed="rId2">
            <a:alphaModFix amt="30000"/>
          </a:blip>
          <a:srcRect t="15730"/>
          <a:stretch/>
        </p:blipFill>
        <p:spPr>
          <a:xfrm>
            <a:off x="20" y="10"/>
            <a:ext cx="12191980" cy="6857990"/>
          </a:xfrm>
          <a:prstGeom prst="rect">
            <a:avLst/>
          </a:prstGeom>
        </p:spPr>
      </p:pic>
      <p:sp>
        <p:nvSpPr>
          <p:cNvPr id="2" name="Title 1">
            <a:extLst>
              <a:ext uri="{FF2B5EF4-FFF2-40B4-BE49-F238E27FC236}">
                <a16:creationId xmlns:a16="http://schemas.microsoft.com/office/drawing/2014/main" id="{AA11F763-3997-4AA0-B111-195DF593602A}"/>
              </a:ext>
            </a:extLst>
          </p:cNvPr>
          <p:cNvSpPr>
            <a:spLocks noGrp="1"/>
          </p:cNvSpPr>
          <p:nvPr>
            <p:ph type="title"/>
          </p:nvPr>
        </p:nvSpPr>
        <p:spPr>
          <a:xfrm>
            <a:off x="2895600" y="764373"/>
            <a:ext cx="8610600" cy="1293028"/>
          </a:xfrm>
        </p:spPr>
        <p:txBody>
          <a:bodyPr>
            <a:normAutofit/>
          </a:bodyPr>
          <a:lstStyle/>
          <a:p>
            <a:r>
              <a:rPr lang="en-US" dirty="0"/>
              <a:t>Practice</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62C5EC50-C5E3-4473-AB03-B67951CFAA4D}"/>
                  </a:ext>
                </a:extLst>
              </p:cNvPr>
              <p:cNvSpPr>
                <a:spLocks noGrp="1"/>
              </p:cNvSpPr>
              <p:nvPr>
                <p:ph idx="1"/>
              </p:nvPr>
            </p:nvSpPr>
            <p:spPr>
              <a:xfrm>
                <a:off x="685800" y="2194560"/>
                <a:ext cx="10820400" cy="4024125"/>
              </a:xfrm>
            </p:spPr>
            <p:txBody>
              <a:bodyPr>
                <a:normAutofit/>
              </a:bodyPr>
              <a:lstStyle/>
              <a:p>
                <a:pPr marL="0" indent="0">
                  <a:buNone/>
                </a:pPr>
                <a:r>
                  <a:rPr lang="en-US" sz="2000"/>
                  <a:t>A family has 2 children, the gender is determined </a:t>
                </a:r>
                <a:r>
                  <a:rPr lang="en-US" sz="2000" err="1"/>
                  <a:t>u.a.r</a:t>
                </a:r>
                <a:r>
                  <a:rPr lang="en-US" sz="2000"/>
                  <a:t>.  The event E is when there are two girls.  F is when there is at least one girl.  Are E and F independent?</a:t>
                </a:r>
              </a:p>
              <a:p>
                <a:pPr marL="0" indent="0">
                  <a:buNone/>
                </a:pPr>
                <a:r>
                  <a:rPr lang="en-US" sz="2000" b="0"/>
                  <a:t>No.             </a:t>
                </a:r>
                <a14:m>
                  <m:oMath xmlns:m="http://schemas.openxmlformats.org/officeDocument/2006/math">
                    <m:r>
                      <m:rPr>
                        <m:sty m:val="p"/>
                      </m:rPr>
                      <a:rPr lang="en-US" sz="2000" b="0" i="0">
                        <a:latin typeface="Cambria Math" panose="02040503050406030204" pitchFamily="18" charset="0"/>
                      </a:rPr>
                      <m:t>p</m:t>
                    </m:r>
                    <m:d>
                      <m:dPr>
                        <m:ctrlPr>
                          <a:rPr lang="en-US" sz="2000" b="0" i="1">
                            <a:latin typeface="Cambria Math" panose="02040503050406030204" pitchFamily="18" charset="0"/>
                          </a:rPr>
                        </m:ctrlPr>
                      </m:dPr>
                      <m:e>
                        <m:r>
                          <m:rPr>
                            <m:sty m:val="p"/>
                          </m:rPr>
                          <a:rPr lang="en-US" sz="2000" b="0" i="0">
                            <a:latin typeface="Cambria Math" panose="02040503050406030204" pitchFamily="18" charset="0"/>
                          </a:rPr>
                          <m:t>E</m:t>
                        </m:r>
                      </m:e>
                    </m:d>
                    <m:r>
                      <a:rPr lang="en-US" sz="2000" b="0" i="0">
                        <a:latin typeface="Cambria Math" panose="02040503050406030204" pitchFamily="18" charset="0"/>
                      </a:rPr>
                      <m:t>=</m:t>
                    </m:r>
                    <m:f>
                      <m:fPr>
                        <m:type m:val="skw"/>
                        <m:ctrlPr>
                          <a:rPr lang="en-US" sz="2000" i="1">
                            <a:latin typeface="Cambria Math" panose="02040503050406030204" pitchFamily="18" charset="0"/>
                          </a:rPr>
                        </m:ctrlPr>
                      </m:fPr>
                      <m:num>
                        <m:r>
                          <a:rPr lang="en-US" sz="2000" b="0" i="1">
                            <a:latin typeface="Cambria Math" panose="02040503050406030204" pitchFamily="18" charset="0"/>
                          </a:rPr>
                          <m:t>1</m:t>
                        </m:r>
                      </m:num>
                      <m:den>
                        <m:r>
                          <a:rPr lang="en-US" sz="2000" b="0" i="1">
                            <a:latin typeface="Cambria Math" panose="02040503050406030204" pitchFamily="18" charset="0"/>
                          </a:rPr>
                          <m:t>4</m:t>
                        </m:r>
                      </m:den>
                    </m:f>
                    <m:r>
                      <a:rPr lang="en-US" sz="2000" b="0" i="1" smtClean="0">
                        <a:latin typeface="Cambria Math" panose="02040503050406030204" pitchFamily="18" charset="0"/>
                      </a:rPr>
                      <m:t>   </m:t>
                    </m:r>
                    <m:r>
                      <a:rPr lang="en-US" sz="2000" b="0" i="1">
                        <a:latin typeface="Cambria Math" panose="02040503050406030204" pitchFamily="18" charset="0"/>
                      </a:rPr>
                      <m:t> </m:t>
                    </m:r>
                    <m:r>
                      <a:rPr lang="en-US" sz="2000" b="0" i="1" smtClean="0">
                        <a:latin typeface="Cambria Math" panose="02040503050406030204" pitchFamily="18" charset="0"/>
                      </a:rPr>
                      <m:t> </m:t>
                    </m:r>
                    <m:r>
                      <a:rPr lang="en-US" sz="2000" b="0" i="1">
                        <a:latin typeface="Cambria Math" panose="02040503050406030204" pitchFamily="18" charset="0"/>
                      </a:rPr>
                      <m:t>𝑝</m:t>
                    </m:r>
                    <m:d>
                      <m:dPr>
                        <m:ctrlPr>
                          <a:rPr lang="en-US" sz="2000" b="0" i="1">
                            <a:latin typeface="Cambria Math" panose="02040503050406030204" pitchFamily="18" charset="0"/>
                          </a:rPr>
                        </m:ctrlPr>
                      </m:dPr>
                      <m:e>
                        <m:r>
                          <a:rPr lang="en-US" sz="2000" b="0" i="1">
                            <a:latin typeface="Cambria Math" panose="02040503050406030204" pitchFamily="18" charset="0"/>
                          </a:rPr>
                          <m:t>𝐹</m:t>
                        </m:r>
                      </m:e>
                    </m:d>
                    <m:r>
                      <a:rPr lang="en-US" sz="2000" b="0" i="1">
                        <a:latin typeface="Cambria Math" panose="02040503050406030204" pitchFamily="18" charset="0"/>
                      </a:rPr>
                      <m:t>=</m:t>
                    </m:r>
                    <m:f>
                      <m:fPr>
                        <m:type m:val="skw"/>
                        <m:ctrlPr>
                          <a:rPr lang="en-US" sz="2000" i="1">
                            <a:latin typeface="Cambria Math" panose="02040503050406030204" pitchFamily="18" charset="0"/>
                          </a:rPr>
                        </m:ctrlPr>
                      </m:fPr>
                      <m:num>
                        <m:r>
                          <a:rPr lang="en-US" sz="2000" b="0" i="1">
                            <a:latin typeface="Cambria Math" panose="02040503050406030204" pitchFamily="18" charset="0"/>
                          </a:rPr>
                          <m:t>3</m:t>
                        </m:r>
                      </m:num>
                      <m:den>
                        <m:r>
                          <a:rPr lang="en-US" sz="2000" i="1">
                            <a:latin typeface="Cambria Math" panose="02040503050406030204" pitchFamily="18" charset="0"/>
                          </a:rPr>
                          <m:t>4</m:t>
                        </m:r>
                      </m:den>
                    </m:f>
                    <m:r>
                      <a:rPr lang="en-US" sz="2000" b="0" i="1" smtClean="0">
                        <a:latin typeface="Cambria Math" panose="02040503050406030204" pitchFamily="18" charset="0"/>
                      </a:rPr>
                      <m:t>     </m:t>
                    </m:r>
                    <m:r>
                      <a:rPr lang="en-US" sz="2000" b="0" i="1">
                        <a:latin typeface="Cambria Math" panose="02040503050406030204" pitchFamily="18" charset="0"/>
                      </a:rPr>
                      <m:t>𝑝</m:t>
                    </m:r>
                    <m:d>
                      <m:dPr>
                        <m:ctrlPr>
                          <a:rPr lang="en-US" sz="2000" b="0" i="1">
                            <a:latin typeface="Cambria Math" panose="02040503050406030204" pitchFamily="18" charset="0"/>
                          </a:rPr>
                        </m:ctrlPr>
                      </m:dPr>
                      <m:e>
                        <m:r>
                          <a:rPr lang="en-US" sz="2000" b="0" i="1">
                            <a:latin typeface="Cambria Math" panose="02040503050406030204" pitchFamily="18" charset="0"/>
                          </a:rPr>
                          <m:t>𝐸</m:t>
                        </m:r>
                      </m:e>
                    </m:d>
                    <m:r>
                      <a:rPr lang="en-US" sz="2000" b="0" i="1">
                        <a:latin typeface="Cambria Math" panose="02040503050406030204" pitchFamily="18" charset="0"/>
                        <a:ea typeface="Cambria Math" panose="02040503050406030204" pitchFamily="18" charset="0"/>
                      </a:rPr>
                      <m:t>∙</m:t>
                    </m:r>
                    <m:r>
                      <a:rPr lang="en-US" sz="2000" b="0" i="1">
                        <a:latin typeface="Cambria Math" panose="02040503050406030204" pitchFamily="18" charset="0"/>
                        <a:ea typeface="Cambria Math" panose="02040503050406030204" pitchFamily="18" charset="0"/>
                      </a:rPr>
                      <m:t>𝑝</m:t>
                    </m:r>
                    <m:d>
                      <m:dPr>
                        <m:ctrlPr>
                          <a:rPr lang="en-US" sz="2000" b="0" i="1">
                            <a:latin typeface="Cambria Math" panose="02040503050406030204" pitchFamily="18" charset="0"/>
                            <a:ea typeface="Cambria Math" panose="02040503050406030204" pitchFamily="18" charset="0"/>
                          </a:rPr>
                        </m:ctrlPr>
                      </m:dPr>
                      <m:e>
                        <m:r>
                          <a:rPr lang="en-US" sz="2000" b="0" i="1">
                            <a:latin typeface="Cambria Math" panose="02040503050406030204" pitchFamily="18" charset="0"/>
                            <a:ea typeface="Cambria Math" panose="02040503050406030204" pitchFamily="18" charset="0"/>
                          </a:rPr>
                          <m:t>𝐹</m:t>
                        </m:r>
                      </m:e>
                    </m:d>
                    <m:r>
                      <a:rPr lang="en-US" sz="2000" b="0" i="1">
                        <a:latin typeface="Cambria Math" panose="02040503050406030204" pitchFamily="18" charset="0"/>
                        <a:ea typeface="Cambria Math" panose="02040503050406030204" pitchFamily="18" charset="0"/>
                      </a:rPr>
                      <m:t>=</m:t>
                    </m:r>
                    <m:f>
                      <m:fPr>
                        <m:type m:val="skw"/>
                        <m:ctrlPr>
                          <a:rPr lang="en-US" sz="2000" i="1">
                            <a:latin typeface="Cambria Math" panose="02040503050406030204" pitchFamily="18" charset="0"/>
                          </a:rPr>
                        </m:ctrlPr>
                      </m:fPr>
                      <m:num>
                        <m:r>
                          <a:rPr lang="en-US" sz="2000" b="0" i="1">
                            <a:latin typeface="Cambria Math" panose="02040503050406030204" pitchFamily="18" charset="0"/>
                          </a:rPr>
                          <m:t>3</m:t>
                        </m:r>
                      </m:num>
                      <m:den>
                        <m:r>
                          <a:rPr lang="en-US" sz="2000" b="0" i="1">
                            <a:latin typeface="Cambria Math" panose="02040503050406030204" pitchFamily="18" charset="0"/>
                          </a:rPr>
                          <m:t>16</m:t>
                        </m:r>
                      </m:den>
                    </m:f>
                    <m:r>
                      <a:rPr lang="en-US" sz="2000" b="0" i="1" smtClean="0">
                        <a:latin typeface="Cambria Math" panose="02040503050406030204" pitchFamily="18" charset="0"/>
                      </a:rPr>
                      <m:t>     </m:t>
                    </m:r>
                    <m:r>
                      <a:rPr lang="en-US" sz="2000" b="0" i="1">
                        <a:latin typeface="Cambria Math" panose="02040503050406030204" pitchFamily="18" charset="0"/>
                      </a:rPr>
                      <m:t>𝑝</m:t>
                    </m:r>
                    <m:d>
                      <m:dPr>
                        <m:ctrlPr>
                          <a:rPr lang="en-US" sz="2000" b="0" i="1">
                            <a:latin typeface="Cambria Math" panose="02040503050406030204" pitchFamily="18" charset="0"/>
                          </a:rPr>
                        </m:ctrlPr>
                      </m:dPr>
                      <m:e>
                        <m:r>
                          <a:rPr lang="en-US" sz="2000" b="0" i="1">
                            <a:latin typeface="Cambria Math" panose="02040503050406030204" pitchFamily="18" charset="0"/>
                          </a:rPr>
                          <m:t>𝐸</m:t>
                        </m:r>
                        <m:r>
                          <a:rPr lang="en-US" sz="2000" b="0" i="1">
                            <a:latin typeface="Cambria Math" panose="02040503050406030204" pitchFamily="18" charset="0"/>
                            <a:ea typeface="Cambria Math" panose="02040503050406030204" pitchFamily="18" charset="0"/>
                          </a:rPr>
                          <m:t>∩</m:t>
                        </m:r>
                        <m:r>
                          <a:rPr lang="en-US" sz="2000" b="0" i="1">
                            <a:latin typeface="Cambria Math" panose="02040503050406030204" pitchFamily="18" charset="0"/>
                            <a:ea typeface="Cambria Math" panose="02040503050406030204" pitchFamily="18" charset="0"/>
                          </a:rPr>
                          <m:t>𝐹</m:t>
                        </m:r>
                      </m:e>
                    </m:d>
                    <m:r>
                      <a:rPr lang="en-US" sz="2000" b="0" i="1">
                        <a:latin typeface="Cambria Math" panose="02040503050406030204" pitchFamily="18" charset="0"/>
                        <a:ea typeface="Cambria Math" panose="02040503050406030204" pitchFamily="18" charset="0"/>
                      </a:rPr>
                      <m:t>=</m:t>
                    </m:r>
                    <m:f>
                      <m:fPr>
                        <m:ctrlPr>
                          <a:rPr lang="en-US" sz="2000" b="0" i="1">
                            <a:latin typeface="Cambria Math" panose="02040503050406030204" pitchFamily="18" charset="0"/>
                            <a:ea typeface="Cambria Math" panose="02040503050406030204" pitchFamily="18" charset="0"/>
                          </a:rPr>
                        </m:ctrlPr>
                      </m:fPr>
                      <m:num>
                        <m:r>
                          <a:rPr lang="en-US" sz="2000" b="0" i="1">
                            <a:latin typeface="Cambria Math" panose="02040503050406030204" pitchFamily="18" charset="0"/>
                            <a:ea typeface="Cambria Math" panose="02040503050406030204" pitchFamily="18" charset="0"/>
                          </a:rPr>
                          <m:t>1</m:t>
                        </m:r>
                      </m:num>
                      <m:den>
                        <m:r>
                          <a:rPr lang="en-US" sz="2000" b="0" i="1">
                            <a:latin typeface="Cambria Math" panose="02040503050406030204" pitchFamily="18" charset="0"/>
                            <a:ea typeface="Cambria Math" panose="02040503050406030204" pitchFamily="18" charset="0"/>
                          </a:rPr>
                          <m:t>4</m:t>
                        </m:r>
                      </m:den>
                    </m:f>
                  </m:oMath>
                </a14:m>
                <a:endParaRPr lang="en-US" sz="2000" b="0">
                  <a:ea typeface="Cambria Math" panose="02040503050406030204" pitchFamily="18" charset="0"/>
                </a:endParaRPr>
              </a:p>
              <a:p>
                <a:pPr marL="0" indent="0">
                  <a:buNone/>
                </a:pPr>
                <a:r>
                  <a:rPr lang="en-US" sz="2000"/>
                  <a:t>The family has 3 children.  E is when there is a boy and a girl.  F is when there is at most 1 boy.  Are E and F independent?</a:t>
                </a:r>
              </a:p>
              <a:p>
                <a:pPr marL="0" indent="0">
                  <a:buNone/>
                </a:pPr>
                <a:r>
                  <a:rPr lang="en-US" sz="2000"/>
                  <a:t>Yes.            </a:t>
                </a:r>
                <a14:m>
                  <m:oMath xmlns:m="http://schemas.openxmlformats.org/officeDocument/2006/math">
                    <m:r>
                      <m:rPr>
                        <m:sty m:val="p"/>
                      </m:rPr>
                      <a:rPr lang="en-US" sz="2000">
                        <a:latin typeface="Cambria Math" panose="02040503050406030204" pitchFamily="18" charset="0"/>
                      </a:rPr>
                      <m:t>p</m:t>
                    </m:r>
                    <m:d>
                      <m:dPr>
                        <m:ctrlPr>
                          <a:rPr lang="en-US" sz="2000" i="1">
                            <a:latin typeface="Cambria Math" panose="02040503050406030204" pitchFamily="18" charset="0"/>
                          </a:rPr>
                        </m:ctrlPr>
                      </m:dPr>
                      <m:e>
                        <m:r>
                          <m:rPr>
                            <m:sty m:val="p"/>
                          </m:rPr>
                          <a:rPr lang="en-US" sz="2000">
                            <a:latin typeface="Cambria Math" panose="02040503050406030204" pitchFamily="18" charset="0"/>
                          </a:rPr>
                          <m:t>E</m:t>
                        </m:r>
                      </m:e>
                    </m:d>
                    <m:r>
                      <a:rPr lang="en-US" sz="2000">
                        <a:latin typeface="Cambria Math" panose="02040503050406030204" pitchFamily="18" charset="0"/>
                      </a:rPr>
                      <m:t>=</m:t>
                    </m:r>
                    <m:f>
                      <m:fPr>
                        <m:type m:val="skw"/>
                        <m:ctrlPr>
                          <a:rPr lang="en-US" sz="2000" i="1">
                            <a:latin typeface="Cambria Math" panose="02040503050406030204" pitchFamily="18" charset="0"/>
                          </a:rPr>
                        </m:ctrlPr>
                      </m:fPr>
                      <m:num>
                        <m:r>
                          <a:rPr lang="en-US" sz="2000" b="0" i="1">
                            <a:latin typeface="Cambria Math" panose="02040503050406030204" pitchFamily="18" charset="0"/>
                          </a:rPr>
                          <m:t>3</m:t>
                        </m:r>
                      </m:num>
                      <m:den>
                        <m:r>
                          <a:rPr lang="en-US" sz="2000" i="1">
                            <a:latin typeface="Cambria Math" panose="02040503050406030204" pitchFamily="18" charset="0"/>
                          </a:rPr>
                          <m:t>4</m:t>
                        </m:r>
                      </m:den>
                    </m:f>
                    <m:r>
                      <a:rPr lang="en-US" sz="2000" b="0" i="1" smtClean="0">
                        <a:latin typeface="Cambria Math" panose="02040503050406030204" pitchFamily="18" charset="0"/>
                      </a:rPr>
                      <m:t>    </m:t>
                    </m:r>
                    <m:r>
                      <a:rPr lang="en-US" sz="2000" i="1">
                        <a:latin typeface="Cambria Math" panose="02040503050406030204" pitchFamily="18" charset="0"/>
                      </a:rPr>
                      <m:t> </m:t>
                    </m:r>
                    <m:r>
                      <a:rPr lang="en-US" sz="2000" i="1">
                        <a:latin typeface="Cambria Math" panose="02040503050406030204" pitchFamily="18" charset="0"/>
                      </a:rPr>
                      <m:t>𝑝</m:t>
                    </m:r>
                    <m:d>
                      <m:dPr>
                        <m:ctrlPr>
                          <a:rPr lang="en-US" sz="2000" i="1">
                            <a:latin typeface="Cambria Math" panose="02040503050406030204" pitchFamily="18" charset="0"/>
                          </a:rPr>
                        </m:ctrlPr>
                      </m:dPr>
                      <m:e>
                        <m:r>
                          <a:rPr lang="en-US" sz="2000" i="1">
                            <a:latin typeface="Cambria Math" panose="02040503050406030204" pitchFamily="18" charset="0"/>
                          </a:rPr>
                          <m:t>𝐹</m:t>
                        </m:r>
                      </m:e>
                    </m:d>
                    <m:r>
                      <a:rPr lang="en-US" sz="2000" i="1">
                        <a:latin typeface="Cambria Math" panose="02040503050406030204" pitchFamily="18" charset="0"/>
                      </a:rPr>
                      <m:t>=</m:t>
                    </m:r>
                    <m:f>
                      <m:fPr>
                        <m:type m:val="skw"/>
                        <m:ctrlPr>
                          <a:rPr lang="en-US" sz="2000" i="1">
                            <a:latin typeface="Cambria Math" panose="02040503050406030204" pitchFamily="18" charset="0"/>
                          </a:rPr>
                        </m:ctrlPr>
                      </m:fPr>
                      <m:num>
                        <m:r>
                          <a:rPr lang="en-US" sz="2000" b="0" i="1">
                            <a:latin typeface="Cambria Math" panose="02040503050406030204" pitchFamily="18" charset="0"/>
                          </a:rPr>
                          <m:t>1</m:t>
                        </m:r>
                      </m:num>
                      <m:den>
                        <m:r>
                          <a:rPr lang="en-US" sz="2000" b="0" i="1">
                            <a:latin typeface="Cambria Math" panose="02040503050406030204" pitchFamily="18" charset="0"/>
                          </a:rPr>
                          <m:t>2</m:t>
                        </m:r>
                      </m:den>
                    </m:f>
                    <m:r>
                      <a:rPr lang="en-US" sz="2000" b="0" i="1" smtClean="0">
                        <a:latin typeface="Cambria Math" panose="02040503050406030204" pitchFamily="18" charset="0"/>
                      </a:rPr>
                      <m:t>     </m:t>
                    </m:r>
                    <m:r>
                      <a:rPr lang="en-US" sz="2000" i="1">
                        <a:latin typeface="Cambria Math" panose="02040503050406030204" pitchFamily="18" charset="0"/>
                      </a:rPr>
                      <m:t>𝑝</m:t>
                    </m:r>
                    <m:d>
                      <m:dPr>
                        <m:ctrlPr>
                          <a:rPr lang="en-US" sz="2000" i="1">
                            <a:latin typeface="Cambria Math" panose="02040503050406030204" pitchFamily="18" charset="0"/>
                          </a:rPr>
                        </m:ctrlPr>
                      </m:dPr>
                      <m:e>
                        <m:r>
                          <a:rPr lang="en-US" sz="2000" i="1">
                            <a:latin typeface="Cambria Math" panose="02040503050406030204" pitchFamily="18" charset="0"/>
                          </a:rPr>
                          <m:t>𝐸</m:t>
                        </m:r>
                      </m:e>
                    </m:d>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𝑝</m:t>
                    </m:r>
                    <m:d>
                      <m:dPr>
                        <m:ctrlPr>
                          <a:rPr lang="en-US" sz="2000" i="1">
                            <a:latin typeface="Cambria Math" panose="02040503050406030204" pitchFamily="18" charset="0"/>
                            <a:ea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𝐹</m:t>
                        </m:r>
                      </m:e>
                    </m:d>
                    <m:r>
                      <a:rPr lang="en-US" sz="2000" i="1">
                        <a:latin typeface="Cambria Math" panose="02040503050406030204" pitchFamily="18" charset="0"/>
                        <a:ea typeface="Cambria Math" panose="02040503050406030204" pitchFamily="18" charset="0"/>
                      </a:rPr>
                      <m:t>=</m:t>
                    </m:r>
                    <m:f>
                      <m:fPr>
                        <m:type m:val="skw"/>
                        <m:ctrlPr>
                          <a:rPr lang="en-US" sz="2000" i="1">
                            <a:latin typeface="Cambria Math" panose="02040503050406030204" pitchFamily="18" charset="0"/>
                          </a:rPr>
                        </m:ctrlPr>
                      </m:fPr>
                      <m:num>
                        <m:r>
                          <a:rPr lang="en-US" sz="2000" i="1">
                            <a:latin typeface="Cambria Math" panose="02040503050406030204" pitchFamily="18" charset="0"/>
                          </a:rPr>
                          <m:t>3</m:t>
                        </m:r>
                      </m:num>
                      <m:den>
                        <m:r>
                          <a:rPr lang="en-US" sz="2000" b="0" i="1">
                            <a:latin typeface="Cambria Math" panose="02040503050406030204" pitchFamily="18" charset="0"/>
                          </a:rPr>
                          <m:t>8</m:t>
                        </m:r>
                      </m:den>
                    </m:f>
                    <m:r>
                      <a:rPr lang="en-US" sz="2000" b="0" i="1" smtClean="0">
                        <a:latin typeface="Cambria Math" panose="02040503050406030204" pitchFamily="18" charset="0"/>
                      </a:rPr>
                      <m:t>     </m:t>
                    </m:r>
                    <m:r>
                      <a:rPr lang="en-US" sz="2000" i="1">
                        <a:latin typeface="Cambria Math" panose="02040503050406030204" pitchFamily="18" charset="0"/>
                      </a:rPr>
                      <m:t>𝑝</m:t>
                    </m:r>
                    <m:d>
                      <m:dPr>
                        <m:ctrlPr>
                          <a:rPr lang="en-US" sz="2000" i="1">
                            <a:latin typeface="Cambria Math" panose="02040503050406030204" pitchFamily="18" charset="0"/>
                          </a:rPr>
                        </m:ctrlPr>
                      </m:dPr>
                      <m:e>
                        <m:r>
                          <a:rPr lang="en-US" sz="2000" i="1">
                            <a:latin typeface="Cambria Math" panose="02040503050406030204" pitchFamily="18" charset="0"/>
                          </a:rPr>
                          <m:t>𝐸</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𝐹</m:t>
                        </m:r>
                      </m:e>
                    </m:d>
                    <m:r>
                      <a:rPr lang="en-US" sz="2000" i="1">
                        <a:latin typeface="Cambria Math" panose="02040503050406030204" pitchFamily="18" charset="0"/>
                        <a:ea typeface="Cambria Math" panose="02040503050406030204" pitchFamily="18" charset="0"/>
                      </a:rPr>
                      <m:t>=</m:t>
                    </m:r>
                    <m:f>
                      <m:fPr>
                        <m:ctrlPr>
                          <a:rPr lang="en-US" sz="2000" i="1">
                            <a:latin typeface="Cambria Math" panose="02040503050406030204" pitchFamily="18" charset="0"/>
                            <a:ea typeface="Cambria Math" panose="02040503050406030204" pitchFamily="18" charset="0"/>
                          </a:rPr>
                        </m:ctrlPr>
                      </m:fPr>
                      <m:num>
                        <m:r>
                          <a:rPr lang="en-US" sz="2000" b="0" i="1">
                            <a:latin typeface="Cambria Math" panose="02040503050406030204" pitchFamily="18" charset="0"/>
                            <a:ea typeface="Cambria Math" panose="02040503050406030204" pitchFamily="18" charset="0"/>
                          </a:rPr>
                          <m:t>3</m:t>
                        </m:r>
                      </m:num>
                      <m:den>
                        <m:r>
                          <a:rPr lang="en-US" sz="2000" b="0" i="1">
                            <a:latin typeface="Cambria Math" panose="02040503050406030204" pitchFamily="18" charset="0"/>
                            <a:ea typeface="Cambria Math" panose="02040503050406030204" pitchFamily="18" charset="0"/>
                          </a:rPr>
                          <m:t>8</m:t>
                        </m:r>
                      </m:den>
                    </m:f>
                  </m:oMath>
                </a14:m>
                <a:endParaRPr lang="en-US" sz="2000">
                  <a:ea typeface="Cambria Math" panose="02040503050406030204" pitchFamily="18" charset="0"/>
                </a:endParaRPr>
              </a:p>
              <a:p>
                <a:pPr marL="0" indent="0">
                  <a:buNone/>
                </a:pPr>
                <a:r>
                  <a:rPr lang="en-US" sz="2000">
                    <a:ea typeface="Cambria Math" panose="02040503050406030204" pitchFamily="18" charset="0"/>
                  </a:rPr>
                  <a:t>There are 4 people in line.  Each person is a pirate or ninja (not both), generated </a:t>
                </a:r>
                <a:r>
                  <a:rPr lang="en-US" sz="2000" err="1">
                    <a:ea typeface="Cambria Math" panose="02040503050406030204" pitchFamily="18" charset="0"/>
                  </a:rPr>
                  <a:t>u.a.r</a:t>
                </a:r>
                <a:r>
                  <a:rPr lang="en-US" sz="2000">
                    <a:ea typeface="Cambria Math" panose="02040503050406030204" pitchFamily="18" charset="0"/>
                  </a:rPr>
                  <a:t>.  E is when the first person is a ninja.  F is when there are an even number of ninjas.  Are E and F independent?</a:t>
                </a:r>
              </a:p>
              <a:p>
                <a:pPr marL="0" indent="0">
                  <a:buNone/>
                </a:pPr>
                <a:r>
                  <a:rPr lang="en-US" sz="2000">
                    <a:ea typeface="Cambria Math" panose="02040503050406030204" pitchFamily="18" charset="0"/>
                  </a:rPr>
                  <a:t>Yes. </a:t>
                </a:r>
                <a14:m>
                  <m:oMath xmlns:m="http://schemas.openxmlformats.org/officeDocument/2006/math">
                    <m:r>
                      <a:rPr lang="en-US" sz="2000" b="0" i="0" smtClean="0">
                        <a:latin typeface="Cambria Math" panose="02040503050406030204" pitchFamily="18" charset="0"/>
                      </a:rPr>
                      <m:t>               </m:t>
                    </m:r>
                    <m:r>
                      <m:rPr>
                        <m:sty m:val="p"/>
                      </m:rPr>
                      <a:rPr lang="en-US" sz="2000">
                        <a:latin typeface="Cambria Math" panose="02040503050406030204" pitchFamily="18" charset="0"/>
                      </a:rPr>
                      <m:t>p</m:t>
                    </m:r>
                    <m:d>
                      <m:dPr>
                        <m:ctrlPr>
                          <a:rPr lang="en-US" sz="2000" i="1">
                            <a:latin typeface="Cambria Math" panose="02040503050406030204" pitchFamily="18" charset="0"/>
                          </a:rPr>
                        </m:ctrlPr>
                      </m:dPr>
                      <m:e>
                        <m:r>
                          <m:rPr>
                            <m:sty m:val="p"/>
                          </m:rPr>
                          <a:rPr lang="en-US" sz="2000">
                            <a:latin typeface="Cambria Math" panose="02040503050406030204" pitchFamily="18" charset="0"/>
                          </a:rPr>
                          <m:t>E</m:t>
                        </m:r>
                      </m:e>
                    </m:d>
                    <m:r>
                      <a:rPr lang="en-US" sz="2000">
                        <a:latin typeface="Cambria Math" panose="02040503050406030204" pitchFamily="18" charset="0"/>
                      </a:rPr>
                      <m:t>=</m:t>
                    </m:r>
                    <m:f>
                      <m:fPr>
                        <m:type m:val="skw"/>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b="0" i="1">
                            <a:latin typeface="Cambria Math" panose="02040503050406030204" pitchFamily="18" charset="0"/>
                          </a:rPr>
                          <m:t>2</m:t>
                        </m:r>
                      </m:den>
                    </m:f>
                    <m:r>
                      <a:rPr lang="en-US" sz="2000" b="0" i="1" smtClean="0">
                        <a:latin typeface="Cambria Math" panose="02040503050406030204" pitchFamily="18" charset="0"/>
                      </a:rPr>
                      <m:t>     </m:t>
                    </m:r>
                    <m:r>
                      <a:rPr lang="en-US" sz="2000" i="1">
                        <a:latin typeface="Cambria Math" panose="02040503050406030204" pitchFamily="18" charset="0"/>
                      </a:rPr>
                      <m:t> </m:t>
                    </m:r>
                    <m:r>
                      <a:rPr lang="en-US" sz="2000" i="1">
                        <a:latin typeface="Cambria Math" panose="02040503050406030204" pitchFamily="18" charset="0"/>
                      </a:rPr>
                      <m:t>𝑝</m:t>
                    </m:r>
                    <m:d>
                      <m:dPr>
                        <m:ctrlPr>
                          <a:rPr lang="en-US" sz="2000" i="1">
                            <a:latin typeface="Cambria Math" panose="02040503050406030204" pitchFamily="18" charset="0"/>
                          </a:rPr>
                        </m:ctrlPr>
                      </m:dPr>
                      <m:e>
                        <m:r>
                          <a:rPr lang="en-US" sz="2000" i="1">
                            <a:latin typeface="Cambria Math" panose="02040503050406030204" pitchFamily="18" charset="0"/>
                          </a:rPr>
                          <m:t>𝐹</m:t>
                        </m:r>
                      </m:e>
                    </m:d>
                    <m:r>
                      <a:rPr lang="en-US" sz="2000" i="1">
                        <a:latin typeface="Cambria Math" panose="02040503050406030204" pitchFamily="18" charset="0"/>
                      </a:rPr>
                      <m:t>=</m:t>
                    </m:r>
                    <m:f>
                      <m:fPr>
                        <m:type m:val="skw"/>
                        <m:ctrlPr>
                          <a:rPr lang="en-US" sz="2000" i="1">
                            <a:latin typeface="Cambria Math" panose="02040503050406030204" pitchFamily="18" charset="0"/>
                          </a:rPr>
                        </m:ctrlPr>
                      </m:fPr>
                      <m:num>
                        <m:r>
                          <a:rPr lang="en-US" sz="2000" b="0" i="1">
                            <a:latin typeface="Cambria Math" panose="02040503050406030204" pitchFamily="18" charset="0"/>
                          </a:rPr>
                          <m:t>1</m:t>
                        </m:r>
                      </m:num>
                      <m:den>
                        <m:r>
                          <a:rPr lang="en-US" sz="2000" b="0" i="1">
                            <a:latin typeface="Cambria Math" panose="02040503050406030204" pitchFamily="18" charset="0"/>
                          </a:rPr>
                          <m:t>2</m:t>
                        </m:r>
                      </m:den>
                    </m:f>
                    <m:r>
                      <a:rPr lang="en-US" sz="2000" b="0" i="1" smtClean="0">
                        <a:latin typeface="Cambria Math" panose="02040503050406030204" pitchFamily="18" charset="0"/>
                      </a:rPr>
                      <m:t>     </m:t>
                    </m:r>
                    <m:r>
                      <a:rPr lang="en-US" sz="2000" i="1">
                        <a:latin typeface="Cambria Math" panose="02040503050406030204" pitchFamily="18" charset="0"/>
                      </a:rPr>
                      <m:t> </m:t>
                    </m:r>
                    <m:r>
                      <a:rPr lang="en-US" sz="2000" i="1">
                        <a:latin typeface="Cambria Math" panose="02040503050406030204" pitchFamily="18" charset="0"/>
                      </a:rPr>
                      <m:t>𝑝</m:t>
                    </m:r>
                    <m:d>
                      <m:dPr>
                        <m:ctrlPr>
                          <a:rPr lang="en-US" sz="2000" i="1">
                            <a:latin typeface="Cambria Math" panose="02040503050406030204" pitchFamily="18" charset="0"/>
                          </a:rPr>
                        </m:ctrlPr>
                      </m:dPr>
                      <m:e>
                        <m:r>
                          <a:rPr lang="en-US" sz="2000" i="1">
                            <a:latin typeface="Cambria Math" panose="02040503050406030204" pitchFamily="18" charset="0"/>
                          </a:rPr>
                          <m:t>𝐸</m:t>
                        </m:r>
                      </m:e>
                    </m:d>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𝑝</m:t>
                    </m:r>
                    <m:d>
                      <m:dPr>
                        <m:ctrlPr>
                          <a:rPr lang="en-US" sz="2000" i="1">
                            <a:latin typeface="Cambria Math" panose="02040503050406030204" pitchFamily="18" charset="0"/>
                            <a:ea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𝐹</m:t>
                        </m:r>
                      </m:e>
                    </m:d>
                    <m:r>
                      <a:rPr lang="en-US" sz="2000" i="1">
                        <a:latin typeface="Cambria Math" panose="02040503050406030204" pitchFamily="18" charset="0"/>
                        <a:ea typeface="Cambria Math" panose="02040503050406030204" pitchFamily="18" charset="0"/>
                      </a:rPr>
                      <m:t>=</m:t>
                    </m:r>
                    <m:f>
                      <m:fPr>
                        <m:type m:val="skw"/>
                        <m:ctrlPr>
                          <a:rPr lang="en-US" sz="2000" i="1">
                            <a:latin typeface="Cambria Math" panose="02040503050406030204" pitchFamily="18" charset="0"/>
                          </a:rPr>
                        </m:ctrlPr>
                      </m:fPr>
                      <m:num>
                        <m:r>
                          <a:rPr lang="en-US" sz="2000" b="0" i="1">
                            <a:latin typeface="Cambria Math" panose="02040503050406030204" pitchFamily="18" charset="0"/>
                          </a:rPr>
                          <m:t>1</m:t>
                        </m:r>
                      </m:num>
                      <m:den>
                        <m:r>
                          <a:rPr lang="en-US" sz="2000" b="0" i="1">
                            <a:latin typeface="Cambria Math" panose="02040503050406030204" pitchFamily="18" charset="0"/>
                          </a:rPr>
                          <m:t>4</m:t>
                        </m:r>
                      </m:den>
                    </m:f>
                    <m:r>
                      <a:rPr lang="en-US" sz="2000" b="0" i="1" smtClean="0">
                        <a:latin typeface="Cambria Math" panose="02040503050406030204" pitchFamily="18" charset="0"/>
                      </a:rPr>
                      <m:t>     </m:t>
                    </m:r>
                    <m:r>
                      <a:rPr lang="en-US" sz="2000" i="1">
                        <a:latin typeface="Cambria Math" panose="02040503050406030204" pitchFamily="18" charset="0"/>
                      </a:rPr>
                      <m:t>𝑝</m:t>
                    </m:r>
                    <m:d>
                      <m:dPr>
                        <m:ctrlPr>
                          <a:rPr lang="en-US" sz="2000" i="1">
                            <a:latin typeface="Cambria Math" panose="02040503050406030204" pitchFamily="18" charset="0"/>
                          </a:rPr>
                        </m:ctrlPr>
                      </m:dPr>
                      <m:e>
                        <m:r>
                          <a:rPr lang="en-US" sz="2000" i="1">
                            <a:latin typeface="Cambria Math" panose="02040503050406030204" pitchFamily="18" charset="0"/>
                          </a:rPr>
                          <m:t>𝐸</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𝐹</m:t>
                        </m:r>
                      </m:e>
                    </m:d>
                    <m:r>
                      <a:rPr lang="en-US" sz="2000" i="1">
                        <a:latin typeface="Cambria Math" panose="02040503050406030204" pitchFamily="18" charset="0"/>
                        <a:ea typeface="Cambria Math" panose="02040503050406030204" pitchFamily="18" charset="0"/>
                      </a:rPr>
                      <m:t>=</m:t>
                    </m:r>
                    <m:f>
                      <m:fPr>
                        <m:ctrlPr>
                          <a:rPr lang="en-US" sz="2000" i="1">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1</m:t>
                        </m:r>
                      </m:num>
                      <m:den>
                        <m:r>
                          <a:rPr lang="en-US" sz="2000" i="1">
                            <a:latin typeface="Cambria Math" panose="02040503050406030204" pitchFamily="18" charset="0"/>
                            <a:ea typeface="Cambria Math" panose="02040503050406030204" pitchFamily="18" charset="0"/>
                          </a:rPr>
                          <m:t>4</m:t>
                        </m:r>
                      </m:den>
                    </m:f>
                  </m:oMath>
                </a14:m>
                <a:endParaRPr lang="en-US" sz="2000">
                  <a:ea typeface="Cambria Math" panose="02040503050406030204" pitchFamily="18" charset="0"/>
                </a:endParaRPr>
              </a:p>
              <a:p>
                <a:pPr marL="0" indent="0">
                  <a:buNone/>
                </a:pPr>
                <a:endParaRPr lang="en-US" sz="2000"/>
              </a:p>
            </p:txBody>
          </p:sp>
        </mc:Choice>
        <mc:Fallback>
          <p:sp>
            <p:nvSpPr>
              <p:cNvPr id="3" name="Content Placeholder 2">
                <a:extLst>
                  <a:ext uri="{FF2B5EF4-FFF2-40B4-BE49-F238E27FC236}">
                    <a16:creationId xmlns:a16="http://schemas.microsoft.com/office/drawing/2014/main" id="{62C5EC50-C5E3-4473-AB03-B67951CFAA4D}"/>
                  </a:ext>
                </a:extLst>
              </p:cNvPr>
              <p:cNvSpPr>
                <a:spLocks noGrp="1" noRot="1" noChangeAspect="1" noMove="1" noResize="1" noEditPoints="1" noAdjustHandles="1" noChangeArrowheads="1" noChangeShapeType="1" noTextEdit="1"/>
              </p:cNvSpPr>
              <p:nvPr>
                <p:ph idx="1"/>
              </p:nvPr>
            </p:nvSpPr>
            <p:spPr>
              <a:xfrm>
                <a:off x="685800" y="2194560"/>
                <a:ext cx="10820400" cy="4024125"/>
              </a:xfrm>
              <a:blipFill>
                <a:blip r:embed="rId3"/>
                <a:stretch>
                  <a:fillRect l="-620" t="-1515" r="-1127" b="-11364"/>
                </a:stretch>
              </a:blipFill>
            </p:spPr>
            <p:txBody>
              <a:bodyPr/>
              <a:lstStyle/>
              <a:p>
                <a:r>
                  <a:rPr lang="en-US">
                    <a:noFill/>
                  </a:rPr>
                  <a:t> </a:t>
                </a:r>
              </a:p>
            </p:txBody>
          </p:sp>
        </mc:Fallback>
      </mc:AlternateContent>
    </p:spTree>
    <p:extLst>
      <p:ext uri="{BB962C8B-B14F-4D97-AF65-F5344CB8AC3E}">
        <p14:creationId xmlns:p14="http://schemas.microsoft.com/office/powerpoint/2010/main" val="237636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EA5387D-64D8-4D6C-B109-FF4E81DF60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BAB30A61-5433-471F-9756-B3DD324914D3}"/>
              </a:ext>
            </a:extLst>
          </p:cNvPr>
          <p:cNvPicPr>
            <a:picLocks noChangeAspect="1"/>
          </p:cNvPicPr>
          <p:nvPr/>
        </p:nvPicPr>
        <p:blipFill rotWithShape="1">
          <a:blip r:embed="rId2">
            <a:duotone>
              <a:schemeClr val="bg2">
                <a:shade val="45000"/>
                <a:satMod val="135000"/>
              </a:schemeClr>
              <a:prstClr val="white"/>
            </a:duotone>
            <a:alphaModFix amt="30000"/>
          </a:blip>
          <a:srcRect t="11940" b="3790"/>
          <a:stretch/>
        </p:blipFill>
        <p:spPr>
          <a:xfrm>
            <a:off x="20" y="10"/>
            <a:ext cx="12191980" cy="6857990"/>
          </a:xfrm>
          <a:prstGeom prst="rect">
            <a:avLst/>
          </a:prstGeom>
        </p:spPr>
      </p:pic>
      <p:sp>
        <p:nvSpPr>
          <p:cNvPr id="2" name="Title 1">
            <a:extLst>
              <a:ext uri="{FF2B5EF4-FFF2-40B4-BE49-F238E27FC236}">
                <a16:creationId xmlns:a16="http://schemas.microsoft.com/office/drawing/2014/main" id="{3B8670B7-7638-4591-89C0-2CB681F97F29}"/>
              </a:ext>
            </a:extLst>
          </p:cNvPr>
          <p:cNvSpPr>
            <a:spLocks noGrp="1"/>
          </p:cNvSpPr>
          <p:nvPr>
            <p:ph type="title"/>
          </p:nvPr>
        </p:nvSpPr>
        <p:spPr>
          <a:xfrm>
            <a:off x="2895600" y="764373"/>
            <a:ext cx="8610600" cy="1293028"/>
          </a:xfrm>
        </p:spPr>
        <p:txBody>
          <a:bodyPr>
            <a:normAutofit/>
          </a:bodyPr>
          <a:lstStyle/>
          <a:p>
            <a:r>
              <a:rPr lang="en-US"/>
              <a:t>Practice</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76974992-42DB-4240-8801-DE7069326109}"/>
                  </a:ext>
                </a:extLst>
              </p:cNvPr>
              <p:cNvSpPr>
                <a:spLocks noGrp="1"/>
              </p:cNvSpPr>
              <p:nvPr>
                <p:ph idx="1"/>
              </p:nvPr>
            </p:nvSpPr>
            <p:spPr>
              <a:xfrm>
                <a:off x="685800" y="2194560"/>
                <a:ext cx="10820400" cy="4024125"/>
              </a:xfrm>
            </p:spPr>
            <p:txBody>
              <a:bodyPr>
                <a:normAutofit/>
              </a:bodyPr>
              <a:lstStyle/>
              <a:p>
                <a:pPr marL="0" indent="0">
                  <a:buNone/>
                </a:pPr>
                <a:r>
                  <a:rPr lang="en-US" sz="2000"/>
                  <a:t>You have a jar with 6 red marbles and 4 blue marbles.  </a:t>
                </a:r>
              </a:p>
              <a:p>
                <a:pPr marL="0" indent="0">
                  <a:buNone/>
                </a:pPr>
                <a:r>
                  <a:rPr lang="en-US" sz="2000"/>
                  <a:t>You draw 3 of them from the jar, </a:t>
                </a:r>
                <a:r>
                  <a:rPr lang="en-US" sz="2000" err="1"/>
                  <a:t>u.a.r</a:t>
                </a:r>
                <a:r>
                  <a:rPr lang="en-US" sz="2000"/>
                  <a:t>.  </a:t>
                </a:r>
              </a:p>
              <a:p>
                <a:pPr marL="0" indent="0">
                  <a:buNone/>
                </a:pPr>
                <a:r>
                  <a:rPr lang="en-US" sz="2000"/>
                  <a:t>Let E be the event where not all marbles are the same color.  </a:t>
                </a:r>
              </a:p>
              <a:p>
                <a:pPr marL="0" indent="0">
                  <a:buNone/>
                </a:pPr>
                <a:r>
                  <a:rPr lang="en-US" sz="2000"/>
                  <a:t>Let F be the event where the first marble drawn is red.  </a:t>
                </a:r>
              </a:p>
              <a:p>
                <a:pPr marL="0" indent="0">
                  <a:buNone/>
                </a:pPr>
                <a:r>
                  <a:rPr lang="en-US" sz="2000"/>
                  <a:t>Are E and F independent?</a:t>
                </a:r>
              </a:p>
              <a:p>
                <a:pPr marL="0" indent="0">
                  <a:buNone/>
                </a:pPr>
                <a14:m>
                  <m:oMathPara xmlns:m="http://schemas.openxmlformats.org/officeDocument/2006/math">
                    <m:oMathParaPr>
                      <m:jc m:val="centerGroup"/>
                    </m:oMathParaPr>
                    <m:oMath xmlns:m="http://schemas.openxmlformats.org/officeDocument/2006/math">
                      <m:r>
                        <a:rPr lang="en-US" sz="2000" i="1">
                          <a:latin typeface="Cambria Math" panose="02040503050406030204" pitchFamily="18" charset="0"/>
                        </a:rPr>
                        <m:t>𝑝</m:t>
                      </m:r>
                      <m:d>
                        <m:dPr>
                          <m:ctrlPr>
                            <a:rPr lang="en-US" sz="2000" i="1">
                              <a:latin typeface="Cambria Math" panose="02040503050406030204" pitchFamily="18" charset="0"/>
                            </a:rPr>
                          </m:ctrlPr>
                        </m:dPr>
                        <m:e>
                          <m:r>
                            <a:rPr lang="en-US" sz="2000" b="0" i="1">
                              <a:latin typeface="Cambria Math" panose="02040503050406030204" pitchFamily="18" charset="0"/>
                            </a:rPr>
                            <m:t>𝐹</m:t>
                          </m:r>
                        </m:e>
                      </m:d>
                      <m:r>
                        <a:rPr lang="en-US" sz="2000" i="1">
                          <a:latin typeface="Cambria Math" panose="02040503050406030204" pitchFamily="18" charset="0"/>
                        </a:rPr>
                        <m:t>= </m:t>
                      </m:r>
                      <m:f>
                        <m:fPr>
                          <m:type m:val="skw"/>
                          <m:ctrlPr>
                            <a:rPr lang="en-US" sz="2000" i="1">
                              <a:latin typeface="Cambria Math" panose="02040503050406030204" pitchFamily="18" charset="0"/>
                            </a:rPr>
                          </m:ctrlPr>
                        </m:fPr>
                        <m:num>
                          <m:r>
                            <a:rPr lang="en-US" sz="2000" b="0" i="1">
                              <a:latin typeface="Cambria Math" panose="02040503050406030204" pitchFamily="18" charset="0"/>
                            </a:rPr>
                            <m:t>3</m:t>
                          </m:r>
                        </m:num>
                        <m:den>
                          <m:r>
                            <a:rPr lang="en-US" sz="2000" i="1">
                              <a:latin typeface="Cambria Math" panose="02040503050406030204" pitchFamily="18" charset="0"/>
                            </a:rPr>
                            <m:t>5</m:t>
                          </m:r>
                        </m:den>
                      </m:f>
                    </m:oMath>
                  </m:oMathPara>
                </a14:m>
                <a:endParaRPr lang="en-US" sz="2000" b="0" i="1">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sz="2000" b="0" i="1">
                          <a:latin typeface="Cambria Math" panose="02040503050406030204" pitchFamily="18" charset="0"/>
                        </a:rPr>
                        <m:t>𝑝</m:t>
                      </m:r>
                      <m:d>
                        <m:dPr>
                          <m:ctrlPr>
                            <a:rPr lang="en-US" sz="2000" b="0" i="1">
                              <a:latin typeface="Cambria Math" panose="02040503050406030204" pitchFamily="18" charset="0"/>
                            </a:rPr>
                          </m:ctrlPr>
                        </m:dPr>
                        <m:e>
                          <m:acc>
                            <m:accPr>
                              <m:chr m:val="̅"/>
                              <m:ctrlPr>
                                <a:rPr lang="en-US" sz="2000" i="1">
                                  <a:latin typeface="Cambria Math" panose="02040503050406030204" pitchFamily="18" charset="0"/>
                                </a:rPr>
                              </m:ctrlPr>
                            </m:accPr>
                            <m:e>
                              <m:r>
                                <a:rPr lang="en-US" sz="2000" b="0" i="1">
                                  <a:latin typeface="Cambria Math" panose="02040503050406030204" pitchFamily="18" charset="0"/>
                                </a:rPr>
                                <m:t>𝐸</m:t>
                              </m:r>
                            </m:e>
                          </m:acc>
                        </m:e>
                      </m:d>
                      <m:r>
                        <a:rPr lang="en-US" sz="2000" b="0" i="1">
                          <a:latin typeface="Cambria Math" panose="02040503050406030204" pitchFamily="18" charset="0"/>
                        </a:rPr>
                        <m:t>= </m:t>
                      </m:r>
                      <m:f>
                        <m:fPr>
                          <m:ctrlPr>
                            <a:rPr lang="en-US" sz="2000" b="0" i="1">
                              <a:latin typeface="Cambria Math" panose="02040503050406030204" pitchFamily="18" charset="0"/>
                            </a:rPr>
                          </m:ctrlPr>
                        </m:fPr>
                        <m:num>
                          <m:d>
                            <m:dPr>
                              <m:ctrlPr>
                                <a:rPr lang="en-US" sz="2000" b="0" i="1">
                                  <a:latin typeface="Cambria Math" panose="02040503050406030204" pitchFamily="18" charset="0"/>
                                </a:rPr>
                              </m:ctrlPr>
                            </m:dPr>
                            <m:e>
                              <m:f>
                                <m:fPr>
                                  <m:type m:val="noBar"/>
                                  <m:ctrlPr>
                                    <a:rPr lang="en-US" sz="2000" b="0" i="1">
                                      <a:latin typeface="Cambria Math" panose="02040503050406030204" pitchFamily="18" charset="0"/>
                                    </a:rPr>
                                  </m:ctrlPr>
                                </m:fPr>
                                <m:num>
                                  <m:r>
                                    <a:rPr lang="en-US" sz="2000" b="0" i="1">
                                      <a:latin typeface="Cambria Math" panose="02040503050406030204" pitchFamily="18" charset="0"/>
                                    </a:rPr>
                                    <m:t>6</m:t>
                                  </m:r>
                                </m:num>
                                <m:den>
                                  <m:r>
                                    <a:rPr lang="en-US" sz="2000" b="0" i="1">
                                      <a:latin typeface="Cambria Math" panose="02040503050406030204" pitchFamily="18" charset="0"/>
                                    </a:rPr>
                                    <m:t>3</m:t>
                                  </m:r>
                                </m:den>
                              </m:f>
                            </m:e>
                          </m:d>
                          <m:r>
                            <a:rPr lang="en-US" sz="2000" b="0" i="1">
                              <a:latin typeface="Cambria Math" panose="02040503050406030204" pitchFamily="18" charset="0"/>
                            </a:rPr>
                            <m:t>+</m:t>
                          </m:r>
                          <m:d>
                            <m:dPr>
                              <m:ctrlPr>
                                <a:rPr lang="en-US" sz="2000" b="0" i="1">
                                  <a:latin typeface="Cambria Math" panose="02040503050406030204" pitchFamily="18" charset="0"/>
                                </a:rPr>
                              </m:ctrlPr>
                            </m:dPr>
                            <m:e>
                              <m:f>
                                <m:fPr>
                                  <m:type m:val="noBar"/>
                                  <m:ctrlPr>
                                    <a:rPr lang="en-US" sz="2000" b="0" i="1">
                                      <a:latin typeface="Cambria Math" panose="02040503050406030204" pitchFamily="18" charset="0"/>
                                    </a:rPr>
                                  </m:ctrlPr>
                                </m:fPr>
                                <m:num>
                                  <m:r>
                                    <a:rPr lang="en-US" sz="2000" b="0" i="1">
                                      <a:latin typeface="Cambria Math" panose="02040503050406030204" pitchFamily="18" charset="0"/>
                                    </a:rPr>
                                    <m:t>4</m:t>
                                  </m:r>
                                </m:num>
                                <m:den>
                                  <m:r>
                                    <a:rPr lang="en-US" sz="2000" b="0" i="1">
                                      <a:latin typeface="Cambria Math" panose="02040503050406030204" pitchFamily="18" charset="0"/>
                                    </a:rPr>
                                    <m:t>3</m:t>
                                  </m:r>
                                </m:den>
                              </m:f>
                            </m:e>
                          </m:d>
                        </m:num>
                        <m:den>
                          <m:d>
                            <m:dPr>
                              <m:ctrlPr>
                                <a:rPr lang="en-US" sz="2000" b="0" i="1">
                                  <a:latin typeface="Cambria Math" panose="02040503050406030204" pitchFamily="18" charset="0"/>
                                </a:rPr>
                              </m:ctrlPr>
                            </m:dPr>
                            <m:e>
                              <m:f>
                                <m:fPr>
                                  <m:type m:val="noBar"/>
                                  <m:ctrlPr>
                                    <a:rPr lang="en-US" sz="2000" b="0" i="1">
                                      <a:latin typeface="Cambria Math" panose="02040503050406030204" pitchFamily="18" charset="0"/>
                                    </a:rPr>
                                  </m:ctrlPr>
                                </m:fPr>
                                <m:num>
                                  <m:r>
                                    <a:rPr lang="en-US" sz="2000" b="0" i="1">
                                      <a:latin typeface="Cambria Math" panose="02040503050406030204" pitchFamily="18" charset="0"/>
                                    </a:rPr>
                                    <m:t>10</m:t>
                                  </m:r>
                                </m:num>
                                <m:den>
                                  <m:r>
                                    <a:rPr lang="en-US" sz="2000" b="0" i="1">
                                      <a:latin typeface="Cambria Math" panose="02040503050406030204" pitchFamily="18" charset="0"/>
                                    </a:rPr>
                                    <m:t>3</m:t>
                                  </m:r>
                                </m:den>
                              </m:f>
                            </m:e>
                          </m:d>
                        </m:den>
                      </m:f>
                      <m:r>
                        <a:rPr lang="en-US" sz="2000" b="0" i="1">
                          <a:latin typeface="Cambria Math" panose="02040503050406030204" pitchFamily="18" charset="0"/>
                        </a:rPr>
                        <m:t>=</m:t>
                      </m:r>
                      <m:f>
                        <m:fPr>
                          <m:type m:val="skw"/>
                          <m:ctrlPr>
                            <a:rPr lang="en-US" sz="2000" b="0" i="1">
                              <a:latin typeface="Cambria Math" panose="02040503050406030204" pitchFamily="18" charset="0"/>
                            </a:rPr>
                          </m:ctrlPr>
                        </m:fPr>
                        <m:num>
                          <m:r>
                            <a:rPr lang="en-US" sz="2000" b="0" i="1">
                              <a:latin typeface="Cambria Math" panose="02040503050406030204" pitchFamily="18" charset="0"/>
                            </a:rPr>
                            <m:t>1</m:t>
                          </m:r>
                        </m:num>
                        <m:den>
                          <m:r>
                            <a:rPr lang="en-US" sz="2000" b="0" i="1">
                              <a:latin typeface="Cambria Math" panose="02040503050406030204" pitchFamily="18" charset="0"/>
                            </a:rPr>
                            <m:t>5</m:t>
                          </m:r>
                        </m:den>
                      </m:f>
                      <m:r>
                        <a:rPr lang="en-US" sz="2000" b="0" i="1" smtClean="0">
                          <a:latin typeface="Cambria Math" panose="02040503050406030204" pitchFamily="18" charset="0"/>
                        </a:rPr>
                        <m:t>          </m:t>
                      </m:r>
                      <m:r>
                        <a:rPr lang="en-US" sz="2000" b="0" i="1">
                          <a:latin typeface="Cambria Math" panose="02040503050406030204" pitchFamily="18" charset="0"/>
                        </a:rPr>
                        <m:t>𝑝</m:t>
                      </m:r>
                      <m:d>
                        <m:dPr>
                          <m:ctrlPr>
                            <a:rPr lang="en-US" sz="2000" b="0" i="1">
                              <a:latin typeface="Cambria Math" panose="02040503050406030204" pitchFamily="18" charset="0"/>
                            </a:rPr>
                          </m:ctrlPr>
                        </m:dPr>
                        <m:e>
                          <m:r>
                            <a:rPr lang="en-US" sz="2000" b="0" i="1">
                              <a:latin typeface="Cambria Math" panose="02040503050406030204" pitchFamily="18" charset="0"/>
                            </a:rPr>
                            <m:t>𝐸</m:t>
                          </m:r>
                        </m:e>
                      </m:d>
                      <m:r>
                        <a:rPr lang="en-US" sz="2000" b="0" i="1">
                          <a:latin typeface="Cambria Math" panose="02040503050406030204" pitchFamily="18" charset="0"/>
                        </a:rPr>
                        <m:t>= </m:t>
                      </m:r>
                      <m:f>
                        <m:fPr>
                          <m:type m:val="skw"/>
                          <m:ctrlPr>
                            <a:rPr lang="en-US" sz="2000" b="0" i="1">
                              <a:latin typeface="Cambria Math" panose="02040503050406030204" pitchFamily="18" charset="0"/>
                            </a:rPr>
                          </m:ctrlPr>
                        </m:fPr>
                        <m:num>
                          <m:r>
                            <a:rPr lang="en-US" sz="2000" b="0" i="1">
                              <a:latin typeface="Cambria Math" panose="02040503050406030204" pitchFamily="18" charset="0"/>
                            </a:rPr>
                            <m:t>4</m:t>
                          </m:r>
                        </m:num>
                        <m:den>
                          <m:r>
                            <a:rPr lang="en-US" sz="2000" b="0" i="1">
                              <a:latin typeface="Cambria Math" panose="02040503050406030204" pitchFamily="18" charset="0"/>
                            </a:rPr>
                            <m:t>5</m:t>
                          </m:r>
                        </m:den>
                      </m:f>
                    </m:oMath>
                  </m:oMathPara>
                </a14:m>
                <a:endParaRPr lang="en-US" sz="2000"/>
              </a:p>
              <a:p>
                <a:pPr marL="0" indent="0">
                  <a:buNone/>
                </a:pPr>
                <a14:m>
                  <m:oMathPara xmlns:m="http://schemas.openxmlformats.org/officeDocument/2006/math">
                    <m:oMathParaPr>
                      <m:jc m:val="centerGroup"/>
                    </m:oMathParaPr>
                    <m:oMath xmlns:m="http://schemas.openxmlformats.org/officeDocument/2006/math">
                      <m:r>
                        <a:rPr lang="en-US" sz="2000" b="0" i="1">
                          <a:latin typeface="Cambria Math" panose="02040503050406030204" pitchFamily="18" charset="0"/>
                        </a:rPr>
                        <m:t>𝑝</m:t>
                      </m:r>
                      <m:d>
                        <m:dPr>
                          <m:ctrlPr>
                            <a:rPr lang="en-US" sz="2000" b="0" i="1">
                              <a:latin typeface="Cambria Math" panose="02040503050406030204" pitchFamily="18" charset="0"/>
                            </a:rPr>
                          </m:ctrlPr>
                        </m:dPr>
                        <m:e>
                          <m:r>
                            <a:rPr lang="en-US" sz="2000" b="0" i="1">
                              <a:latin typeface="Cambria Math" panose="02040503050406030204" pitchFamily="18" charset="0"/>
                            </a:rPr>
                            <m:t>𝐸</m:t>
                          </m:r>
                          <m:r>
                            <a:rPr lang="en-US" sz="2000" b="0" i="1">
                              <a:latin typeface="Cambria Math" panose="02040503050406030204" pitchFamily="18" charset="0"/>
                              <a:ea typeface="Cambria Math" panose="02040503050406030204" pitchFamily="18" charset="0"/>
                            </a:rPr>
                            <m:t>∩</m:t>
                          </m:r>
                          <m:r>
                            <a:rPr lang="en-US" sz="2000" b="0" i="1">
                              <a:latin typeface="Cambria Math" panose="02040503050406030204" pitchFamily="18" charset="0"/>
                            </a:rPr>
                            <m:t>𝐹</m:t>
                          </m:r>
                        </m:e>
                      </m:d>
                      <m:r>
                        <a:rPr lang="en-US" sz="2000" b="0" i="1">
                          <a:latin typeface="Cambria Math" panose="02040503050406030204" pitchFamily="18" charset="0"/>
                        </a:rPr>
                        <m:t>=</m:t>
                      </m:r>
                      <m:f>
                        <m:fPr>
                          <m:type m:val="skw"/>
                          <m:ctrlPr>
                            <a:rPr lang="en-US" sz="2000" b="0" i="1">
                              <a:latin typeface="Cambria Math" panose="02040503050406030204" pitchFamily="18" charset="0"/>
                            </a:rPr>
                          </m:ctrlPr>
                        </m:fPr>
                        <m:num>
                          <m:r>
                            <a:rPr lang="en-US" sz="2000" b="0" i="1">
                              <a:latin typeface="Cambria Math" panose="02040503050406030204" pitchFamily="18" charset="0"/>
                            </a:rPr>
                            <m:t>3</m:t>
                          </m:r>
                        </m:num>
                        <m:den>
                          <m:r>
                            <a:rPr lang="en-US" sz="2000" b="0" i="1">
                              <a:latin typeface="Cambria Math" panose="02040503050406030204" pitchFamily="18" charset="0"/>
                            </a:rPr>
                            <m:t>5</m:t>
                          </m:r>
                        </m:den>
                      </m:f>
                      <m:r>
                        <a:rPr lang="en-US" sz="2000" b="0" i="1">
                          <a:latin typeface="Cambria Math" panose="02040503050406030204" pitchFamily="18" charset="0"/>
                          <a:ea typeface="Cambria Math" panose="02040503050406030204" pitchFamily="18" charset="0"/>
                        </a:rPr>
                        <m:t>∙</m:t>
                      </m:r>
                      <m:d>
                        <m:dPr>
                          <m:ctrlPr>
                            <a:rPr lang="en-US" sz="2000" b="0" i="1">
                              <a:latin typeface="Cambria Math" panose="02040503050406030204" pitchFamily="18" charset="0"/>
                              <a:ea typeface="Cambria Math" panose="02040503050406030204" pitchFamily="18" charset="0"/>
                            </a:rPr>
                          </m:ctrlPr>
                        </m:dPr>
                        <m:e>
                          <m:r>
                            <a:rPr lang="en-US" sz="2000" b="0" i="1">
                              <a:latin typeface="Cambria Math" panose="02040503050406030204" pitchFamily="18" charset="0"/>
                              <a:ea typeface="Cambria Math" panose="02040503050406030204" pitchFamily="18" charset="0"/>
                            </a:rPr>
                            <m:t>1−</m:t>
                          </m:r>
                          <m:f>
                            <m:fPr>
                              <m:type m:val="skw"/>
                              <m:ctrlPr>
                                <a:rPr lang="en-US" sz="2000" b="0" i="1">
                                  <a:latin typeface="Cambria Math" panose="02040503050406030204" pitchFamily="18" charset="0"/>
                                  <a:ea typeface="Cambria Math" panose="02040503050406030204" pitchFamily="18" charset="0"/>
                                </a:rPr>
                              </m:ctrlPr>
                            </m:fPr>
                            <m:num>
                              <m:r>
                                <a:rPr lang="en-US" sz="2000" b="0" i="1">
                                  <a:latin typeface="Cambria Math" panose="02040503050406030204" pitchFamily="18" charset="0"/>
                                  <a:ea typeface="Cambria Math" panose="02040503050406030204" pitchFamily="18" charset="0"/>
                                </a:rPr>
                                <m:t>5</m:t>
                              </m:r>
                            </m:num>
                            <m:den>
                              <m:r>
                                <a:rPr lang="en-US" sz="2000" b="0" i="1">
                                  <a:latin typeface="Cambria Math" panose="02040503050406030204" pitchFamily="18" charset="0"/>
                                  <a:ea typeface="Cambria Math" panose="02040503050406030204" pitchFamily="18" charset="0"/>
                                </a:rPr>
                                <m:t>9</m:t>
                              </m:r>
                            </m:den>
                          </m:f>
                          <m:r>
                            <a:rPr lang="en-US" sz="2000" b="0" i="1">
                              <a:latin typeface="Cambria Math" panose="02040503050406030204" pitchFamily="18" charset="0"/>
                              <a:ea typeface="Cambria Math" panose="02040503050406030204" pitchFamily="18" charset="0"/>
                            </a:rPr>
                            <m:t>∙</m:t>
                          </m:r>
                          <m:f>
                            <m:fPr>
                              <m:type m:val="skw"/>
                              <m:ctrlPr>
                                <a:rPr lang="en-US" sz="2000" b="0" i="1">
                                  <a:latin typeface="Cambria Math" panose="02040503050406030204" pitchFamily="18" charset="0"/>
                                  <a:ea typeface="Cambria Math" panose="02040503050406030204" pitchFamily="18" charset="0"/>
                                </a:rPr>
                              </m:ctrlPr>
                            </m:fPr>
                            <m:num>
                              <m:r>
                                <a:rPr lang="en-US" sz="2000" b="0" i="1">
                                  <a:latin typeface="Cambria Math" panose="02040503050406030204" pitchFamily="18" charset="0"/>
                                  <a:ea typeface="Cambria Math" panose="02040503050406030204" pitchFamily="18" charset="0"/>
                                </a:rPr>
                                <m:t>1</m:t>
                              </m:r>
                            </m:num>
                            <m:den>
                              <m:r>
                                <a:rPr lang="en-US" sz="2000" b="0" i="1">
                                  <a:latin typeface="Cambria Math" panose="02040503050406030204" pitchFamily="18" charset="0"/>
                                  <a:ea typeface="Cambria Math" panose="02040503050406030204" pitchFamily="18" charset="0"/>
                                </a:rPr>
                                <m:t>2</m:t>
                              </m:r>
                            </m:den>
                          </m:f>
                        </m:e>
                      </m:d>
                      <m:r>
                        <a:rPr lang="en-US" sz="2000" b="0" i="1">
                          <a:latin typeface="Cambria Math" panose="02040503050406030204" pitchFamily="18" charset="0"/>
                          <a:ea typeface="Cambria Math" panose="02040503050406030204" pitchFamily="18" charset="0"/>
                        </a:rPr>
                        <m:t>=</m:t>
                      </m:r>
                      <m:f>
                        <m:fPr>
                          <m:type m:val="skw"/>
                          <m:ctrlPr>
                            <a:rPr lang="en-US" sz="2000" b="0" i="1">
                              <a:latin typeface="Cambria Math" panose="02040503050406030204" pitchFamily="18" charset="0"/>
                              <a:ea typeface="Cambria Math" panose="02040503050406030204" pitchFamily="18" charset="0"/>
                            </a:rPr>
                          </m:ctrlPr>
                        </m:fPr>
                        <m:num>
                          <m:r>
                            <a:rPr lang="en-US" sz="2000" b="0" i="1">
                              <a:latin typeface="Cambria Math" panose="02040503050406030204" pitchFamily="18" charset="0"/>
                              <a:ea typeface="Cambria Math" panose="02040503050406030204" pitchFamily="18" charset="0"/>
                            </a:rPr>
                            <m:t>13</m:t>
                          </m:r>
                        </m:num>
                        <m:den>
                          <m:r>
                            <a:rPr lang="en-US" sz="2000" b="0" i="1">
                              <a:latin typeface="Cambria Math" panose="02040503050406030204" pitchFamily="18" charset="0"/>
                              <a:ea typeface="Cambria Math" panose="02040503050406030204" pitchFamily="18" charset="0"/>
                            </a:rPr>
                            <m:t>30</m:t>
                          </m:r>
                        </m:den>
                      </m:f>
                    </m:oMath>
                  </m:oMathPara>
                </a14:m>
                <a:endParaRPr lang="en-US" sz="2000"/>
              </a:p>
              <a:p>
                <a:pPr marL="0" indent="0">
                  <a:buNone/>
                </a:pPr>
                <a:r>
                  <a:rPr lang="en-US" sz="2000"/>
                  <a:t>Not independent!</a:t>
                </a:r>
              </a:p>
            </p:txBody>
          </p:sp>
        </mc:Choice>
        <mc:Fallback>
          <p:sp>
            <p:nvSpPr>
              <p:cNvPr id="3" name="Content Placeholder 2">
                <a:extLst>
                  <a:ext uri="{FF2B5EF4-FFF2-40B4-BE49-F238E27FC236}">
                    <a16:creationId xmlns:a16="http://schemas.microsoft.com/office/drawing/2014/main" id="{76974992-42DB-4240-8801-DE7069326109}"/>
                  </a:ext>
                </a:extLst>
              </p:cNvPr>
              <p:cNvSpPr>
                <a:spLocks noGrp="1" noRot="1" noChangeAspect="1" noMove="1" noResize="1" noEditPoints="1" noAdjustHandles="1" noChangeArrowheads="1" noChangeShapeType="1" noTextEdit="1"/>
              </p:cNvSpPr>
              <p:nvPr>
                <p:ph idx="1"/>
              </p:nvPr>
            </p:nvSpPr>
            <p:spPr>
              <a:xfrm>
                <a:off x="685800" y="2194560"/>
                <a:ext cx="10820400" cy="4024125"/>
              </a:xfrm>
              <a:blipFill>
                <a:blip r:embed="rId3"/>
                <a:stretch>
                  <a:fillRect l="-620" t="-1515" b="-8788"/>
                </a:stretch>
              </a:blipFill>
            </p:spPr>
            <p:txBody>
              <a:bodyPr/>
              <a:lstStyle/>
              <a:p>
                <a:r>
                  <a:rPr lang="en-US">
                    <a:noFill/>
                  </a:rPr>
                  <a:t> </a:t>
                </a:r>
              </a:p>
            </p:txBody>
          </p:sp>
        </mc:Fallback>
      </mc:AlternateContent>
    </p:spTree>
    <p:extLst>
      <p:ext uri="{BB962C8B-B14F-4D97-AF65-F5344CB8AC3E}">
        <p14:creationId xmlns:p14="http://schemas.microsoft.com/office/powerpoint/2010/main" val="2978908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3000"/>
                <a:shade val="98000"/>
                <a:satMod val="150000"/>
                <a:lumMod val="102000"/>
              </a:schemeClr>
            </a:gs>
            <a:gs pos="50000">
              <a:schemeClr val="bg1">
                <a:tint val="98000"/>
                <a:shade val="90000"/>
                <a:satMod val="130000"/>
                <a:lumMod val="103000"/>
              </a:schemeClr>
            </a:gs>
            <a:gs pos="100000">
              <a:schemeClr val="bg1">
                <a:shade val="63000"/>
                <a:satMod val="120000"/>
              </a:schemeClr>
            </a:gs>
          </a:gsLst>
          <a:lin ang="5400000" scaled="0"/>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FB0F52CA-65A7-4535-BF3C-22D126766D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86000"/>
            <a:ext cx="12192000" cy="457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2525B01-FF71-4E47-84A9-6A8029A113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286000"/>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A999CE3-7CEC-4B8A-B185-6D33555D6CE9}"/>
              </a:ext>
            </a:extLst>
          </p:cNvPr>
          <p:cNvSpPr>
            <a:spLocks noGrp="1"/>
          </p:cNvSpPr>
          <p:nvPr>
            <p:ph type="title"/>
          </p:nvPr>
        </p:nvSpPr>
        <p:spPr>
          <a:xfrm>
            <a:off x="1739900" y="681142"/>
            <a:ext cx="9766300" cy="1293028"/>
          </a:xfrm>
        </p:spPr>
        <p:txBody>
          <a:bodyPr>
            <a:normAutofit/>
          </a:bodyPr>
          <a:lstStyle/>
          <a:p>
            <a:r>
              <a:rPr lang="en-US">
                <a:solidFill>
                  <a:srgbClr val="FFFFFF"/>
                </a:solidFill>
              </a:rPr>
              <a:t>Indendence of many events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8CB39294-D017-4F3B-9D0B-28EEEE663D52}"/>
                  </a:ext>
                </a:extLst>
              </p:cNvPr>
              <p:cNvSpPr>
                <a:spLocks noGrp="1"/>
              </p:cNvSpPr>
              <p:nvPr>
                <p:ph idx="1"/>
              </p:nvPr>
            </p:nvSpPr>
            <p:spPr>
              <a:xfrm>
                <a:off x="1739900" y="2821774"/>
                <a:ext cx="9766299" cy="3396911"/>
              </a:xfrm>
            </p:spPr>
            <p:txBody>
              <a:bodyPr>
                <a:normAutofit/>
              </a:bodyPr>
              <a:lstStyle/>
              <a:p>
                <a:pPr marL="0" indent="0">
                  <a:buNone/>
                </a:pPr>
                <a:r>
                  <a:rPr lang="en-US" sz="2000"/>
                  <a:t>Events E</a:t>
                </a:r>
                <a:r>
                  <a:rPr lang="en-US" sz="2000" baseline="-25000"/>
                  <a:t>1</a:t>
                </a:r>
                <a:r>
                  <a:rPr lang="en-US" sz="2000"/>
                  <a:t>, … E</a:t>
                </a:r>
                <a:r>
                  <a:rPr lang="en-US" sz="2000" baseline="-25000"/>
                  <a:t>n</a:t>
                </a:r>
                <a:r>
                  <a:rPr lang="en-US" sz="2000"/>
                  <a:t> are </a:t>
                </a:r>
                <a:r>
                  <a:rPr lang="en-US" sz="2000" b="1"/>
                  <a:t>pairwise independent</a:t>
                </a:r>
                <a:r>
                  <a:rPr lang="en-US" sz="2000"/>
                  <a:t> if every pair of events are independent.</a:t>
                </a:r>
              </a:p>
              <a:p>
                <a:pPr marL="0" indent="0">
                  <a:buNone/>
                </a:pPr>
                <a:r>
                  <a:rPr lang="en-US" sz="2000"/>
                  <a:t>They are </a:t>
                </a:r>
                <a:r>
                  <a:rPr lang="en-US" sz="2000" b="1"/>
                  <a:t>mutually independent</a:t>
                </a:r>
                <a:r>
                  <a:rPr lang="en-US" sz="2000"/>
                  <a:t> if, for any subset of events, they are independent.  </a:t>
                </a:r>
              </a:p>
              <a:p>
                <a:pPr marL="0" indent="0">
                  <a:buNone/>
                </a:pPr>
                <a:r>
                  <a:rPr lang="en-US" sz="2000"/>
                  <a:t>Events F</a:t>
                </a:r>
                <a:r>
                  <a:rPr lang="en-US" sz="2000" baseline="-25000"/>
                  <a:t>1</a:t>
                </a:r>
                <a:r>
                  <a:rPr lang="en-US" sz="2000"/>
                  <a:t>, …, F</a:t>
                </a:r>
                <a:r>
                  <a:rPr lang="en-US" sz="2000" baseline="-25000"/>
                  <a:t>k</a:t>
                </a:r>
                <a:r>
                  <a:rPr lang="en-US" sz="2000"/>
                  <a:t> are independent if </a:t>
                </a:r>
              </a:p>
              <a:p>
                <a:pPr marL="0" indent="0">
                  <a:buNone/>
                </a:pPr>
                <a14:m>
                  <m:oMathPara xmlns:m="http://schemas.openxmlformats.org/officeDocument/2006/math">
                    <m:oMathParaPr>
                      <m:jc m:val="centerGroup"/>
                    </m:oMathParaPr>
                    <m:oMath xmlns:m="http://schemas.openxmlformats.org/officeDocument/2006/math">
                      <m:r>
                        <a:rPr lang="en-US" sz="2000" b="0" i="1">
                          <a:latin typeface="Cambria Math" panose="02040503050406030204" pitchFamily="18" charset="0"/>
                        </a:rPr>
                        <m:t>𝑝</m:t>
                      </m:r>
                      <m:d>
                        <m:dPr>
                          <m:ctrlPr>
                            <a:rPr lang="en-US" sz="2000" b="0" i="1">
                              <a:latin typeface="Cambria Math" panose="02040503050406030204" pitchFamily="18" charset="0"/>
                            </a:rPr>
                          </m:ctrlPr>
                        </m:dPr>
                        <m:e>
                          <m:r>
                            <m:rPr>
                              <m:nor/>
                            </m:rPr>
                            <a:rPr lang="en-US" sz="2000"/>
                            <m:t>F</m:t>
                          </m:r>
                          <m:r>
                            <m:rPr>
                              <m:nor/>
                            </m:rPr>
                            <a:rPr lang="en-US" sz="2000" baseline="-25000"/>
                            <m:t>1</m:t>
                          </m:r>
                          <m:r>
                            <a:rPr lang="en-US" sz="2000" b="0" i="1">
                              <a:latin typeface="Cambria Math" panose="02040503050406030204" pitchFamily="18" charset="0"/>
                              <a:ea typeface="Cambria Math" panose="02040503050406030204" pitchFamily="18" charset="0"/>
                            </a:rPr>
                            <m:t>∩ … ∩</m:t>
                          </m:r>
                          <m:r>
                            <m:rPr>
                              <m:nor/>
                            </m:rPr>
                            <a:rPr lang="en-US" sz="2000"/>
                            <m:t>F</m:t>
                          </m:r>
                          <m:r>
                            <m:rPr>
                              <m:nor/>
                            </m:rPr>
                            <a:rPr lang="en-US" sz="2000" b="0" i="0" baseline="-25000"/>
                            <m:t>k</m:t>
                          </m:r>
                        </m:e>
                      </m:d>
                      <m:r>
                        <a:rPr lang="en-US" sz="2000" b="0" i="1">
                          <a:latin typeface="Cambria Math" panose="02040503050406030204" pitchFamily="18" charset="0"/>
                          <a:ea typeface="Cambria Math" panose="02040503050406030204" pitchFamily="18" charset="0"/>
                        </a:rPr>
                        <m:t>=</m:t>
                      </m:r>
                      <m:r>
                        <a:rPr lang="en-US" sz="2000" b="0" i="1">
                          <a:latin typeface="Cambria Math" panose="02040503050406030204" pitchFamily="18" charset="0"/>
                          <a:ea typeface="Cambria Math" panose="02040503050406030204" pitchFamily="18" charset="0"/>
                        </a:rPr>
                        <m:t>𝑝</m:t>
                      </m:r>
                      <m:d>
                        <m:dPr>
                          <m:ctrlPr>
                            <a:rPr lang="en-US" sz="2000" b="0" i="1">
                              <a:latin typeface="Cambria Math" panose="02040503050406030204" pitchFamily="18" charset="0"/>
                              <a:ea typeface="Cambria Math" panose="02040503050406030204" pitchFamily="18" charset="0"/>
                            </a:rPr>
                          </m:ctrlPr>
                        </m:dPr>
                        <m:e>
                          <m:r>
                            <m:rPr>
                              <m:nor/>
                            </m:rPr>
                            <a:rPr lang="en-US" sz="2000"/>
                            <m:t>F</m:t>
                          </m:r>
                          <m:r>
                            <m:rPr>
                              <m:nor/>
                            </m:rPr>
                            <a:rPr lang="en-US" sz="2000" baseline="-25000"/>
                            <m:t>1</m:t>
                          </m:r>
                        </m:e>
                      </m:d>
                      <m:r>
                        <a:rPr lang="en-US" sz="2000" i="1">
                          <a:latin typeface="Cambria Math" panose="02040503050406030204" pitchFamily="18" charset="0"/>
                          <a:ea typeface="Cambria Math" panose="02040503050406030204" pitchFamily="18" charset="0"/>
                        </a:rPr>
                        <m:t>∙</m:t>
                      </m:r>
                      <m:r>
                        <a:rPr lang="en-US" sz="2000" b="0" i="1">
                          <a:latin typeface="Cambria Math" panose="02040503050406030204" pitchFamily="18" charset="0"/>
                          <a:ea typeface="Cambria Math" panose="02040503050406030204" pitchFamily="18" charset="0"/>
                        </a:rPr>
                        <m:t> . ..  </m:t>
                      </m:r>
                      <m:r>
                        <a:rPr lang="en-US" sz="2000" i="1">
                          <a:latin typeface="Cambria Math" panose="02040503050406030204" pitchFamily="18" charset="0"/>
                          <a:ea typeface="Cambria Math" panose="02040503050406030204" pitchFamily="18" charset="0"/>
                        </a:rPr>
                        <m:t>∙</m:t>
                      </m:r>
                      <m:r>
                        <a:rPr lang="en-US" sz="2000" b="0" i="1">
                          <a:latin typeface="Cambria Math" panose="02040503050406030204" pitchFamily="18" charset="0"/>
                          <a:ea typeface="Cambria Math" panose="02040503050406030204" pitchFamily="18" charset="0"/>
                        </a:rPr>
                        <m:t>𝑝</m:t>
                      </m:r>
                      <m:r>
                        <a:rPr lang="en-US" sz="2000" b="0" i="1">
                          <a:latin typeface="Cambria Math" panose="02040503050406030204" pitchFamily="18" charset="0"/>
                          <a:ea typeface="Cambria Math" panose="02040503050406030204" pitchFamily="18" charset="0"/>
                        </a:rPr>
                        <m:t>(</m:t>
                      </m:r>
                      <m:r>
                        <m:rPr>
                          <m:nor/>
                        </m:rPr>
                        <a:rPr lang="en-US" sz="2000"/>
                        <m:t>F</m:t>
                      </m:r>
                      <m:r>
                        <m:rPr>
                          <m:nor/>
                        </m:rPr>
                        <a:rPr lang="en-US" sz="2000" b="0" i="0" baseline="-25000"/>
                        <m:t>k</m:t>
                      </m:r>
                      <m:r>
                        <m:rPr>
                          <m:nor/>
                        </m:rPr>
                        <a:rPr lang="en-US" sz="2000"/>
                        <m:t>)</m:t>
                      </m:r>
                    </m:oMath>
                  </m:oMathPara>
                </a14:m>
                <a:endParaRPr lang="en-US" sz="2000"/>
              </a:p>
            </p:txBody>
          </p:sp>
        </mc:Choice>
        <mc:Fallback>
          <p:sp>
            <p:nvSpPr>
              <p:cNvPr id="3" name="Content Placeholder 2">
                <a:extLst>
                  <a:ext uri="{FF2B5EF4-FFF2-40B4-BE49-F238E27FC236}">
                    <a16:creationId xmlns:a16="http://schemas.microsoft.com/office/drawing/2014/main" id="{8CB39294-D017-4F3B-9D0B-28EEEE663D52}"/>
                  </a:ext>
                </a:extLst>
              </p:cNvPr>
              <p:cNvSpPr>
                <a:spLocks noGrp="1" noRot="1" noChangeAspect="1" noMove="1" noResize="1" noEditPoints="1" noAdjustHandles="1" noChangeArrowheads="1" noChangeShapeType="1" noTextEdit="1"/>
              </p:cNvSpPr>
              <p:nvPr>
                <p:ph idx="1"/>
              </p:nvPr>
            </p:nvSpPr>
            <p:spPr>
              <a:xfrm>
                <a:off x="1739900" y="2821774"/>
                <a:ext cx="9766299" cy="3396911"/>
              </a:xfrm>
              <a:blipFill>
                <a:blip r:embed="rId2"/>
                <a:stretch>
                  <a:fillRect l="-624" t="-1975"/>
                </a:stretch>
              </a:blipFill>
            </p:spPr>
            <p:txBody>
              <a:bodyPr/>
              <a:lstStyle/>
              <a:p>
                <a:r>
                  <a:rPr lang="en-US">
                    <a:noFill/>
                  </a:rPr>
                  <a:t> </a:t>
                </a:r>
              </a:p>
            </p:txBody>
          </p:sp>
        </mc:Fallback>
      </mc:AlternateContent>
    </p:spTree>
    <p:extLst>
      <p:ext uri="{BB962C8B-B14F-4D97-AF65-F5344CB8AC3E}">
        <p14:creationId xmlns:p14="http://schemas.microsoft.com/office/powerpoint/2010/main" val="2302478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3000"/>
                <a:shade val="98000"/>
                <a:satMod val="150000"/>
                <a:lumMod val="102000"/>
              </a:schemeClr>
            </a:gs>
            <a:gs pos="50000">
              <a:schemeClr val="bg1">
                <a:tint val="98000"/>
                <a:shade val="90000"/>
                <a:satMod val="130000"/>
                <a:lumMod val="103000"/>
              </a:schemeClr>
            </a:gs>
            <a:gs pos="100000">
              <a:schemeClr val="bg1">
                <a:shade val="63000"/>
                <a:satMod val="120000"/>
              </a:schemeClr>
            </a:gs>
          </a:gsLst>
          <a:lin ang="5400000" scaled="0"/>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4C41CF4-4A13-4AA9-9300-CB7A2E37C8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2" name="Title 1">
            <a:extLst>
              <a:ext uri="{FF2B5EF4-FFF2-40B4-BE49-F238E27FC236}">
                <a16:creationId xmlns:a16="http://schemas.microsoft.com/office/drawing/2014/main" id="{CBF01CF2-B016-47CE-B4BB-6EFF2811A0BC}"/>
              </a:ext>
            </a:extLst>
          </p:cNvPr>
          <p:cNvSpPr>
            <a:spLocks noGrp="1"/>
          </p:cNvSpPr>
          <p:nvPr>
            <p:ph type="title"/>
          </p:nvPr>
        </p:nvSpPr>
        <p:spPr>
          <a:xfrm>
            <a:off x="683609" y="764372"/>
            <a:ext cx="3173688" cy="5216013"/>
          </a:xfrm>
        </p:spPr>
        <p:txBody>
          <a:bodyPr>
            <a:normAutofit/>
          </a:bodyPr>
          <a:lstStyle/>
          <a:p>
            <a:r>
              <a:rPr lang="en-US"/>
              <a:t>Practice</a:t>
            </a:r>
          </a:p>
        </p:txBody>
      </p:sp>
      <p:cxnSp>
        <p:nvCxnSpPr>
          <p:cNvPr id="10" name="Straight Connector 9">
            <a:extLst>
              <a:ext uri="{FF2B5EF4-FFF2-40B4-BE49-F238E27FC236}">
                <a16:creationId xmlns:a16="http://schemas.microsoft.com/office/drawing/2014/main" id="{7A77B115-9FF3-46AE-AE08-826DEB9A624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127197" y="1923563"/>
            <a:ext cx="0" cy="301752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D9E68A6E-419E-4A3C-95C0-66392148C13A}"/>
                  </a:ext>
                </a:extLst>
              </p:cNvPr>
              <p:cNvSpPr>
                <a:spLocks noGrp="1"/>
              </p:cNvSpPr>
              <p:nvPr>
                <p:ph idx="1"/>
              </p:nvPr>
            </p:nvSpPr>
            <p:spPr>
              <a:xfrm>
                <a:off x="4370138" y="764372"/>
                <a:ext cx="7086600" cy="5216013"/>
              </a:xfrm>
            </p:spPr>
            <p:txBody>
              <a:bodyPr anchor="ctr">
                <a:normAutofit/>
              </a:bodyPr>
              <a:lstStyle/>
              <a:p>
                <a:pPr marL="0" indent="0">
                  <a:buNone/>
                </a:pPr>
                <a:r>
                  <a:rPr lang="en-US" sz="2000"/>
                  <a:t>Consider 2 fair coin flips.  </a:t>
                </a:r>
              </a:p>
              <a:p>
                <a:pPr marL="0" indent="0">
                  <a:buNone/>
                </a:pPr>
                <a:r>
                  <a:rPr lang="en-US" sz="2000"/>
                  <a:t>E</a:t>
                </a:r>
                <a:r>
                  <a:rPr lang="en-US" sz="2000" baseline="-25000"/>
                  <a:t>1</a:t>
                </a:r>
                <a:r>
                  <a:rPr lang="en-US" sz="2000"/>
                  <a:t> is the event where the first flip is heads. </a:t>
                </a:r>
              </a:p>
              <a:p>
                <a:pPr marL="0" indent="0">
                  <a:buNone/>
                </a:pPr>
                <a:r>
                  <a:rPr lang="en-US" sz="2000"/>
                  <a:t>E</a:t>
                </a:r>
                <a:r>
                  <a:rPr lang="en-US" sz="2000" baseline="-25000"/>
                  <a:t>2 </a:t>
                </a:r>
                <a:r>
                  <a:rPr lang="en-US" sz="2000"/>
                  <a:t>is the event where the second flip is heads. </a:t>
                </a:r>
              </a:p>
              <a:p>
                <a:pPr marL="0" indent="0">
                  <a:buNone/>
                </a:pPr>
                <a:r>
                  <a:rPr lang="en-US" sz="2000"/>
                  <a:t>E</a:t>
                </a:r>
                <a:r>
                  <a:rPr lang="en-US" sz="2000" baseline="-25000"/>
                  <a:t>3 </a:t>
                </a:r>
                <a:r>
                  <a:rPr lang="en-US" sz="2000"/>
                  <a:t>is the event where exactly one flip is heads.  </a:t>
                </a:r>
              </a:p>
              <a:p>
                <a:pPr marL="0" indent="0">
                  <a:buNone/>
                </a:pPr>
                <a:r>
                  <a:rPr lang="en-US" sz="2000"/>
                  <a:t>Are these pairwise independent?  Mutually independent?</a:t>
                </a:r>
              </a:p>
              <a:p>
                <a:pPr marL="0" indent="0">
                  <a:buNone/>
                </a:pPr>
                <a:r>
                  <a:rPr lang="en-US" sz="2000"/>
                  <a:t>p(E</a:t>
                </a:r>
                <a:r>
                  <a:rPr lang="en-US" sz="2000" baseline="-25000"/>
                  <a:t>1</a:t>
                </a:r>
                <a:r>
                  <a:rPr lang="en-US" sz="2000"/>
                  <a:t>) = p(E</a:t>
                </a:r>
                <a:r>
                  <a:rPr lang="en-US" sz="2000" baseline="-25000"/>
                  <a:t>2</a:t>
                </a:r>
                <a:r>
                  <a:rPr lang="en-US" sz="2000"/>
                  <a:t>) = p(E</a:t>
                </a:r>
                <a:r>
                  <a:rPr lang="en-US" sz="2000" baseline="-25000"/>
                  <a:t>3</a:t>
                </a:r>
                <a:r>
                  <a:rPr lang="en-US" sz="2000"/>
                  <a:t>) = </a:t>
                </a:r>
                <a14:m>
                  <m:oMath xmlns:m="http://schemas.openxmlformats.org/officeDocument/2006/math">
                    <m:f>
                      <m:fPr>
                        <m:type m:val="skw"/>
                        <m:ctrlPr>
                          <a:rPr lang="en-US" sz="2000" i="1">
                            <a:latin typeface="Cambria Math" panose="02040503050406030204" pitchFamily="18" charset="0"/>
                          </a:rPr>
                        </m:ctrlPr>
                      </m:fPr>
                      <m:num>
                        <m:r>
                          <a:rPr lang="en-US" sz="2000" b="0" i="1">
                            <a:latin typeface="Cambria Math" panose="02040503050406030204" pitchFamily="18" charset="0"/>
                          </a:rPr>
                          <m:t>1</m:t>
                        </m:r>
                      </m:num>
                      <m:den>
                        <m:r>
                          <a:rPr lang="en-US" sz="2000" b="0" i="1">
                            <a:latin typeface="Cambria Math" panose="02040503050406030204" pitchFamily="18" charset="0"/>
                          </a:rPr>
                          <m:t>2</m:t>
                        </m:r>
                      </m:den>
                    </m:f>
                  </m:oMath>
                </a14:m>
                <a:endParaRPr lang="en-US" sz="2000"/>
              </a:p>
              <a:p>
                <a:pPr marL="0" indent="0">
                  <a:buNone/>
                </a:pPr>
                <a:r>
                  <a:rPr lang="en-US" sz="2000"/>
                  <a:t>p(E</a:t>
                </a:r>
                <a:r>
                  <a:rPr lang="en-US" sz="2000" baseline="-25000"/>
                  <a:t>1</a:t>
                </a:r>
                <a:r>
                  <a:rPr lang="en-US" sz="2000">
                    <a:ea typeface="Cambria Math" panose="02040503050406030204" pitchFamily="18" charset="0"/>
                  </a:rPr>
                  <a:t> </a:t>
                </a:r>
                <a14:m>
                  <m:oMath xmlns:m="http://schemas.openxmlformats.org/officeDocument/2006/math">
                    <m:r>
                      <a:rPr lang="en-US" sz="2000" i="1">
                        <a:latin typeface="Cambria Math" panose="02040503050406030204" pitchFamily="18" charset="0"/>
                        <a:ea typeface="Cambria Math" panose="02040503050406030204" pitchFamily="18" charset="0"/>
                      </a:rPr>
                      <m:t>∩</m:t>
                    </m:r>
                  </m:oMath>
                </a14:m>
                <a:r>
                  <a:rPr lang="en-US" sz="2000"/>
                  <a:t> E</a:t>
                </a:r>
                <a:r>
                  <a:rPr lang="en-US" sz="2000" baseline="-25000"/>
                  <a:t>2</a:t>
                </a:r>
                <a:r>
                  <a:rPr lang="en-US" sz="2000"/>
                  <a:t>) = p(E</a:t>
                </a:r>
                <a:r>
                  <a:rPr lang="en-US" sz="2000" baseline="-25000"/>
                  <a:t>1 </a:t>
                </a:r>
                <a14:m>
                  <m:oMath xmlns:m="http://schemas.openxmlformats.org/officeDocument/2006/math">
                    <m:r>
                      <a:rPr lang="en-US" sz="2000" i="1">
                        <a:latin typeface="Cambria Math" panose="02040503050406030204" pitchFamily="18" charset="0"/>
                        <a:ea typeface="Cambria Math" panose="02040503050406030204" pitchFamily="18" charset="0"/>
                      </a:rPr>
                      <m:t>∩</m:t>
                    </m:r>
                  </m:oMath>
                </a14:m>
                <a:r>
                  <a:rPr lang="en-US" sz="2000"/>
                  <a:t> E</a:t>
                </a:r>
                <a:r>
                  <a:rPr lang="en-US" sz="2000" baseline="-25000"/>
                  <a:t>3</a:t>
                </a:r>
                <a:r>
                  <a:rPr lang="en-US" sz="2000"/>
                  <a:t>) = p(E</a:t>
                </a:r>
                <a:r>
                  <a:rPr lang="en-US" sz="2000" baseline="-25000"/>
                  <a:t>2 </a:t>
                </a:r>
                <a14:m>
                  <m:oMath xmlns:m="http://schemas.openxmlformats.org/officeDocument/2006/math">
                    <m:r>
                      <a:rPr lang="en-US" sz="2000" i="1">
                        <a:latin typeface="Cambria Math" panose="02040503050406030204" pitchFamily="18" charset="0"/>
                        <a:ea typeface="Cambria Math" panose="02040503050406030204" pitchFamily="18" charset="0"/>
                      </a:rPr>
                      <m:t>∩</m:t>
                    </m:r>
                  </m:oMath>
                </a14:m>
                <a:r>
                  <a:rPr lang="en-US" sz="2000"/>
                  <a:t> E</a:t>
                </a:r>
                <a:r>
                  <a:rPr lang="en-US" sz="2000" baseline="-25000"/>
                  <a:t>3</a:t>
                </a:r>
                <a:r>
                  <a:rPr lang="en-US" sz="2000"/>
                  <a:t>) = </a:t>
                </a:r>
                <a14:m>
                  <m:oMath xmlns:m="http://schemas.openxmlformats.org/officeDocument/2006/math">
                    <m:f>
                      <m:fPr>
                        <m:type m:val="skw"/>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b="0" i="1">
                            <a:latin typeface="Cambria Math" panose="02040503050406030204" pitchFamily="18" charset="0"/>
                          </a:rPr>
                          <m:t>4</m:t>
                        </m:r>
                      </m:den>
                    </m:f>
                  </m:oMath>
                </a14:m>
                <a:endParaRPr lang="en-US" sz="2000"/>
              </a:p>
              <a:p>
                <a:pPr marL="0" indent="0">
                  <a:buNone/>
                </a:pPr>
                <a:r>
                  <a:rPr lang="en-US" sz="2000"/>
                  <a:t>p(E</a:t>
                </a:r>
                <a:r>
                  <a:rPr lang="en-US" sz="2000" baseline="-25000"/>
                  <a:t>1</a:t>
                </a:r>
                <a:r>
                  <a:rPr lang="en-US" sz="2000"/>
                  <a:t> </a:t>
                </a:r>
                <a14:m>
                  <m:oMath xmlns:m="http://schemas.openxmlformats.org/officeDocument/2006/math">
                    <m:r>
                      <a:rPr lang="en-US" sz="2000" i="1">
                        <a:latin typeface="Cambria Math" panose="02040503050406030204" pitchFamily="18" charset="0"/>
                        <a:ea typeface="Cambria Math" panose="02040503050406030204" pitchFamily="18" charset="0"/>
                      </a:rPr>
                      <m:t>∩ </m:t>
                    </m:r>
                  </m:oMath>
                </a14:m>
                <a:r>
                  <a:rPr lang="en-US" sz="2000"/>
                  <a:t>E</a:t>
                </a:r>
                <a:r>
                  <a:rPr lang="en-US" sz="2000" baseline="-25000"/>
                  <a:t>2</a:t>
                </a:r>
                <a:r>
                  <a:rPr lang="en-US" sz="2000"/>
                  <a:t> </a:t>
                </a:r>
                <a14:m>
                  <m:oMath xmlns:m="http://schemas.openxmlformats.org/officeDocument/2006/math">
                    <m:r>
                      <a:rPr lang="en-US" sz="2000" i="1">
                        <a:latin typeface="Cambria Math" panose="02040503050406030204" pitchFamily="18" charset="0"/>
                        <a:ea typeface="Cambria Math" panose="02040503050406030204" pitchFamily="18" charset="0"/>
                      </a:rPr>
                      <m:t>∩ </m:t>
                    </m:r>
                  </m:oMath>
                </a14:m>
                <a:r>
                  <a:rPr lang="en-US" sz="2000"/>
                  <a:t>E</a:t>
                </a:r>
                <a:r>
                  <a:rPr lang="en-US" sz="2000" baseline="-25000"/>
                  <a:t>3</a:t>
                </a:r>
                <a:r>
                  <a:rPr lang="en-US" sz="2000"/>
                  <a:t>) = 0</a:t>
                </a:r>
              </a:p>
              <a:p>
                <a:pPr marL="0" indent="0">
                  <a:buNone/>
                </a:pPr>
                <a:r>
                  <a:rPr lang="en-US" sz="2000"/>
                  <a:t>Pairwise, but not mutual.</a:t>
                </a:r>
              </a:p>
            </p:txBody>
          </p:sp>
        </mc:Choice>
        <mc:Fallback>
          <p:sp>
            <p:nvSpPr>
              <p:cNvPr id="3" name="Content Placeholder 2">
                <a:extLst>
                  <a:ext uri="{FF2B5EF4-FFF2-40B4-BE49-F238E27FC236}">
                    <a16:creationId xmlns:a16="http://schemas.microsoft.com/office/drawing/2014/main" id="{D9E68A6E-419E-4A3C-95C0-66392148C13A}"/>
                  </a:ext>
                </a:extLst>
              </p:cNvPr>
              <p:cNvSpPr>
                <a:spLocks noGrp="1" noRot="1" noChangeAspect="1" noMove="1" noResize="1" noEditPoints="1" noAdjustHandles="1" noChangeArrowheads="1" noChangeShapeType="1" noTextEdit="1"/>
              </p:cNvSpPr>
              <p:nvPr>
                <p:ph idx="1"/>
              </p:nvPr>
            </p:nvSpPr>
            <p:spPr>
              <a:xfrm>
                <a:off x="4370138" y="764372"/>
                <a:ext cx="7086600" cy="5216013"/>
              </a:xfrm>
              <a:blipFill>
                <a:blip r:embed="rId2"/>
                <a:stretch>
                  <a:fillRect l="-947"/>
                </a:stretch>
              </a:blipFill>
            </p:spPr>
            <p:txBody>
              <a:bodyPr/>
              <a:lstStyle/>
              <a:p>
                <a:r>
                  <a:rPr lang="en-US">
                    <a:noFill/>
                  </a:rPr>
                  <a:t> </a:t>
                </a:r>
              </a:p>
            </p:txBody>
          </p:sp>
        </mc:Fallback>
      </mc:AlternateContent>
    </p:spTree>
    <p:extLst>
      <p:ext uri="{BB962C8B-B14F-4D97-AF65-F5344CB8AC3E}">
        <p14:creationId xmlns:p14="http://schemas.microsoft.com/office/powerpoint/2010/main" val="2962717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ounded Rectangle 14">
            <a:extLst>
              <a:ext uri="{FF2B5EF4-FFF2-40B4-BE49-F238E27FC236}">
                <a16:creationId xmlns:a16="http://schemas.microsoft.com/office/drawing/2014/main" id="{637BD688-14A6-4B96-B8A2-3CD81C054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0"/>
            <a:ext cx="7555992" cy="6858000"/>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useBgFill="1">
        <p:nvSpPr>
          <p:cNvPr id="14" name="Rectangle 9">
            <a:extLst>
              <a:ext uri="{FF2B5EF4-FFF2-40B4-BE49-F238E27FC236}">
                <a16:creationId xmlns:a16="http://schemas.microsoft.com/office/drawing/2014/main" id="{B7B2544F-CA5E-40F6-9525-716A90C83F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36008" cy="6858000"/>
          </a:xfrm>
          <a:prstGeom prst="rect">
            <a:avLst/>
          </a:prstGeom>
          <a:ln>
            <a:noFill/>
          </a:ln>
          <a:effectLst>
            <a:outerShdw blurRad="635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pic>
        <p:nvPicPr>
          <p:cNvPr id="12" name="Picture 11">
            <a:extLst>
              <a:ext uri="{FF2B5EF4-FFF2-40B4-BE49-F238E27FC236}">
                <a16:creationId xmlns:a16="http://schemas.microsoft.com/office/drawing/2014/main" id="{D2B93162-635C-46F5-97EC-E98C1659F1F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r="61975"/>
          <a:stretch/>
        </p:blipFill>
        <p:spPr>
          <a:xfrm>
            <a:off x="0" y="4375150"/>
            <a:ext cx="4636008" cy="2482850"/>
          </a:xfrm>
          <a:prstGeom prst="rect">
            <a:avLst/>
          </a:prstGeom>
        </p:spPr>
      </p:pic>
      <p:sp>
        <p:nvSpPr>
          <p:cNvPr id="2" name="Title 1">
            <a:extLst>
              <a:ext uri="{FF2B5EF4-FFF2-40B4-BE49-F238E27FC236}">
                <a16:creationId xmlns:a16="http://schemas.microsoft.com/office/drawing/2014/main" id="{0A49B3D9-E902-4B94-A2B8-F85CC2768FA2}"/>
              </a:ext>
            </a:extLst>
          </p:cNvPr>
          <p:cNvSpPr>
            <a:spLocks noGrp="1"/>
          </p:cNvSpPr>
          <p:nvPr>
            <p:ph type="title"/>
          </p:nvPr>
        </p:nvSpPr>
        <p:spPr>
          <a:xfrm>
            <a:off x="665922" y="987287"/>
            <a:ext cx="3548269" cy="4697896"/>
          </a:xfrm>
        </p:spPr>
        <p:txBody>
          <a:bodyPr>
            <a:normAutofit/>
          </a:bodyPr>
          <a:lstStyle/>
          <a:p>
            <a:r>
              <a:rPr lang="en-US" sz="3600"/>
              <a:t>Practice</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8E6285F8-1A03-48BF-A26C-4A256ADD2EEF}"/>
                  </a:ext>
                </a:extLst>
              </p:cNvPr>
              <p:cNvSpPr>
                <a:spLocks noGrp="1"/>
              </p:cNvSpPr>
              <p:nvPr>
                <p:ph idx="1"/>
              </p:nvPr>
            </p:nvSpPr>
            <p:spPr>
              <a:xfrm>
                <a:off x="5057825" y="987287"/>
                <a:ext cx="5755949" cy="4697895"/>
              </a:xfrm>
            </p:spPr>
            <p:txBody>
              <a:bodyPr anchor="ctr">
                <a:normAutofit/>
              </a:bodyPr>
              <a:lstStyle/>
              <a:p>
                <a:pPr marL="0" indent="0">
                  <a:buNone/>
                </a:pPr>
                <a:r>
                  <a:rPr lang="en-US" sz="1800"/>
                  <a:t>An integer between 1 and 8 inclusive is chosen u.a.r. </a:t>
                </a:r>
              </a:p>
              <a:p>
                <a:pPr marL="0" indent="0">
                  <a:buNone/>
                </a:pPr>
                <a:r>
                  <a:rPr lang="en-US" sz="1800"/>
                  <a:t>E</a:t>
                </a:r>
                <a:r>
                  <a:rPr lang="en-US" sz="1800" baseline="-25000"/>
                  <a:t>1 </a:t>
                </a:r>
                <a:r>
                  <a:rPr lang="en-US" sz="1800"/>
                  <a:t>is the event that the number is ≤ 4. </a:t>
                </a:r>
              </a:p>
              <a:p>
                <a:pPr marL="0" indent="0">
                  <a:buNone/>
                </a:pPr>
                <a:r>
                  <a:rPr lang="en-US" sz="1800"/>
                  <a:t>E</a:t>
                </a:r>
                <a:r>
                  <a:rPr lang="en-US" sz="1800" baseline="-25000"/>
                  <a:t>2 </a:t>
                </a:r>
                <a:r>
                  <a:rPr lang="en-US" sz="1800"/>
                  <a:t>is the event that the number is odd. </a:t>
                </a:r>
              </a:p>
              <a:p>
                <a:pPr marL="0" indent="0">
                  <a:buNone/>
                </a:pPr>
                <a:r>
                  <a:rPr lang="en-US" sz="1800"/>
                  <a:t>E</a:t>
                </a:r>
                <a:r>
                  <a:rPr lang="en-US" sz="1800" baseline="-25000"/>
                  <a:t>3 </a:t>
                </a:r>
                <a:r>
                  <a:rPr lang="en-US" sz="1800"/>
                  <a:t>is the event that the number is prime.  </a:t>
                </a:r>
              </a:p>
              <a:p>
                <a:pPr marL="0" indent="0">
                  <a:buNone/>
                </a:pPr>
                <a:r>
                  <a:rPr lang="en-US" sz="1800"/>
                  <a:t>Pairwise independent?  Mutually independent?</a:t>
                </a:r>
              </a:p>
              <a:p>
                <a:pPr marL="0" indent="0">
                  <a:buNone/>
                </a:pPr>
                <a:r>
                  <a:rPr lang="en-US" sz="1800"/>
                  <a:t>p(E</a:t>
                </a:r>
                <a:r>
                  <a:rPr lang="en-US" sz="1800" baseline="-25000"/>
                  <a:t>1</a:t>
                </a:r>
                <a:r>
                  <a:rPr lang="en-US" sz="1800"/>
                  <a:t>) = p(E</a:t>
                </a:r>
                <a:r>
                  <a:rPr lang="en-US" sz="1800" baseline="-25000"/>
                  <a:t>2</a:t>
                </a:r>
                <a:r>
                  <a:rPr lang="en-US" sz="1800"/>
                  <a:t>) = p(E</a:t>
                </a:r>
                <a:r>
                  <a:rPr lang="en-US" sz="1800" baseline="-25000"/>
                  <a:t>3</a:t>
                </a:r>
                <a:r>
                  <a:rPr lang="en-US" sz="1800"/>
                  <a:t>) = </a:t>
                </a:r>
                <a14:m>
                  <m:oMath xmlns:m="http://schemas.openxmlformats.org/officeDocument/2006/math">
                    <m:f>
                      <m:fPr>
                        <m:type m:val="skw"/>
                        <m:ctrlPr>
                          <a:rPr lang="en-US" sz="1800" i="1">
                            <a:latin typeface="Cambria Math" panose="02040503050406030204" pitchFamily="18" charset="0"/>
                          </a:rPr>
                        </m:ctrlPr>
                      </m:fPr>
                      <m:num>
                        <m:r>
                          <a:rPr lang="en-US" sz="1800" i="1">
                            <a:latin typeface="Cambria Math" panose="02040503050406030204" pitchFamily="18" charset="0"/>
                          </a:rPr>
                          <m:t>1</m:t>
                        </m:r>
                      </m:num>
                      <m:den>
                        <m:r>
                          <a:rPr lang="en-US" sz="1800" i="1">
                            <a:latin typeface="Cambria Math" panose="02040503050406030204" pitchFamily="18" charset="0"/>
                          </a:rPr>
                          <m:t>2</m:t>
                        </m:r>
                      </m:den>
                    </m:f>
                  </m:oMath>
                </a14:m>
                <a:endParaRPr lang="en-US" sz="1800"/>
              </a:p>
              <a:p>
                <a:pPr marL="0" indent="0">
                  <a:buNone/>
                </a:pPr>
                <a:r>
                  <a:rPr lang="en-US" sz="1800"/>
                  <a:t>p(E</a:t>
                </a:r>
                <a:r>
                  <a:rPr lang="en-US" sz="1800" baseline="-25000"/>
                  <a:t>1</a:t>
                </a:r>
                <a:r>
                  <a:rPr lang="en-US" sz="1800"/>
                  <a:t> </a:t>
                </a:r>
                <a14:m>
                  <m:oMath xmlns:m="http://schemas.openxmlformats.org/officeDocument/2006/math">
                    <m:r>
                      <a:rPr lang="en-US" sz="1800" i="1">
                        <a:latin typeface="Cambria Math" panose="02040503050406030204" pitchFamily="18" charset="0"/>
                        <a:ea typeface="Cambria Math" panose="02040503050406030204" pitchFamily="18" charset="0"/>
                      </a:rPr>
                      <m:t>∩ </m:t>
                    </m:r>
                  </m:oMath>
                </a14:m>
                <a:r>
                  <a:rPr lang="en-US" sz="1800"/>
                  <a:t>E</a:t>
                </a:r>
                <a:r>
                  <a:rPr lang="en-US" sz="1800" baseline="-25000"/>
                  <a:t>2</a:t>
                </a:r>
                <a:r>
                  <a:rPr lang="en-US" sz="1800"/>
                  <a:t> </a:t>
                </a:r>
                <a14:m>
                  <m:oMath xmlns:m="http://schemas.openxmlformats.org/officeDocument/2006/math">
                    <m:r>
                      <a:rPr lang="en-US" sz="1800" i="1">
                        <a:latin typeface="Cambria Math" panose="02040503050406030204" pitchFamily="18" charset="0"/>
                        <a:ea typeface="Cambria Math" panose="02040503050406030204" pitchFamily="18" charset="0"/>
                      </a:rPr>
                      <m:t>∩ </m:t>
                    </m:r>
                  </m:oMath>
                </a14:m>
                <a:r>
                  <a:rPr lang="en-US" sz="1800"/>
                  <a:t>E</a:t>
                </a:r>
                <a:r>
                  <a:rPr lang="en-US" sz="1800" baseline="-25000"/>
                  <a:t>3</a:t>
                </a:r>
                <a:r>
                  <a:rPr lang="en-US" sz="1800"/>
                  <a:t>) = </a:t>
                </a:r>
                <a14:m>
                  <m:oMath xmlns:m="http://schemas.openxmlformats.org/officeDocument/2006/math">
                    <m:f>
                      <m:fPr>
                        <m:type m:val="skw"/>
                        <m:ctrlPr>
                          <a:rPr lang="en-US" sz="1800" i="1">
                            <a:latin typeface="Cambria Math" panose="02040503050406030204" pitchFamily="18" charset="0"/>
                          </a:rPr>
                        </m:ctrlPr>
                      </m:fPr>
                      <m:num>
                        <m:r>
                          <a:rPr lang="en-US" sz="1800" i="1">
                            <a:latin typeface="Cambria Math" panose="02040503050406030204" pitchFamily="18" charset="0"/>
                          </a:rPr>
                          <m:t>1</m:t>
                        </m:r>
                      </m:num>
                      <m:den>
                        <m:r>
                          <a:rPr lang="en-US" sz="1800" b="0" i="1">
                            <a:latin typeface="Cambria Math" panose="02040503050406030204" pitchFamily="18" charset="0"/>
                          </a:rPr>
                          <m:t>8</m:t>
                        </m:r>
                      </m:den>
                    </m:f>
                  </m:oMath>
                </a14:m>
                <a:endParaRPr lang="en-US" sz="1800"/>
              </a:p>
              <a:p>
                <a:pPr marL="0" indent="0">
                  <a:buNone/>
                </a:pPr>
                <a:r>
                  <a:rPr lang="en-US" sz="1800"/>
                  <a:t>p(E</a:t>
                </a:r>
                <a:r>
                  <a:rPr lang="en-US" sz="1800" baseline="-25000"/>
                  <a:t>2</a:t>
                </a:r>
                <a:r>
                  <a:rPr lang="en-US" sz="1800"/>
                  <a:t> </a:t>
                </a:r>
                <a14:m>
                  <m:oMath xmlns:m="http://schemas.openxmlformats.org/officeDocument/2006/math">
                    <m:r>
                      <a:rPr lang="en-US" sz="1800" i="1">
                        <a:latin typeface="Cambria Math" panose="02040503050406030204" pitchFamily="18" charset="0"/>
                        <a:ea typeface="Cambria Math" panose="02040503050406030204" pitchFamily="18" charset="0"/>
                      </a:rPr>
                      <m:t>∩ </m:t>
                    </m:r>
                  </m:oMath>
                </a14:m>
                <a:r>
                  <a:rPr lang="en-US" sz="1800"/>
                  <a:t>E</a:t>
                </a:r>
                <a:r>
                  <a:rPr lang="en-US" sz="1800" baseline="-25000"/>
                  <a:t>3</a:t>
                </a:r>
                <a:r>
                  <a:rPr lang="en-US" sz="1800"/>
                  <a:t>) = </a:t>
                </a:r>
                <a14:m>
                  <m:oMath xmlns:m="http://schemas.openxmlformats.org/officeDocument/2006/math">
                    <m:f>
                      <m:fPr>
                        <m:type m:val="skw"/>
                        <m:ctrlPr>
                          <a:rPr lang="en-US" sz="1800" i="1">
                            <a:latin typeface="Cambria Math" panose="02040503050406030204" pitchFamily="18" charset="0"/>
                          </a:rPr>
                        </m:ctrlPr>
                      </m:fPr>
                      <m:num>
                        <m:r>
                          <a:rPr lang="en-US" sz="1800" b="0" i="1">
                            <a:latin typeface="Cambria Math" panose="02040503050406030204" pitchFamily="18" charset="0"/>
                          </a:rPr>
                          <m:t>3</m:t>
                        </m:r>
                      </m:num>
                      <m:den>
                        <m:r>
                          <a:rPr lang="en-US" sz="1800" b="0" i="1">
                            <a:latin typeface="Cambria Math" panose="02040503050406030204" pitchFamily="18" charset="0"/>
                          </a:rPr>
                          <m:t>8</m:t>
                        </m:r>
                      </m:den>
                    </m:f>
                  </m:oMath>
                </a14:m>
                <a:endParaRPr lang="en-US" sz="1800"/>
              </a:p>
              <a:p>
                <a:pPr marL="0" indent="0">
                  <a:buNone/>
                </a:pPr>
                <a:r>
                  <a:rPr lang="en-US" sz="1800"/>
                  <a:t>Neither!</a:t>
                </a:r>
              </a:p>
            </p:txBody>
          </p:sp>
        </mc:Choice>
        <mc:Fallback>
          <p:sp>
            <p:nvSpPr>
              <p:cNvPr id="3" name="Content Placeholder 2">
                <a:extLst>
                  <a:ext uri="{FF2B5EF4-FFF2-40B4-BE49-F238E27FC236}">
                    <a16:creationId xmlns:a16="http://schemas.microsoft.com/office/drawing/2014/main" id="{8E6285F8-1A03-48BF-A26C-4A256ADD2EEF}"/>
                  </a:ext>
                </a:extLst>
              </p:cNvPr>
              <p:cNvSpPr>
                <a:spLocks noGrp="1" noRot="1" noChangeAspect="1" noMove="1" noResize="1" noEditPoints="1" noAdjustHandles="1" noChangeArrowheads="1" noChangeShapeType="1" noTextEdit="1"/>
              </p:cNvSpPr>
              <p:nvPr>
                <p:ph idx="1"/>
              </p:nvPr>
            </p:nvSpPr>
            <p:spPr>
              <a:xfrm>
                <a:off x="5057825" y="987287"/>
                <a:ext cx="5755949" cy="4697895"/>
              </a:xfrm>
              <a:blipFill>
                <a:blip r:embed="rId3"/>
                <a:stretch>
                  <a:fillRect l="-953"/>
                </a:stretch>
              </a:blipFill>
            </p:spPr>
            <p:txBody>
              <a:bodyPr/>
              <a:lstStyle/>
              <a:p>
                <a:r>
                  <a:rPr lang="en-US">
                    <a:noFill/>
                  </a:rPr>
                  <a:t> </a:t>
                </a:r>
              </a:p>
            </p:txBody>
          </p:sp>
        </mc:Fallback>
      </mc:AlternateContent>
    </p:spTree>
    <p:extLst>
      <p:ext uri="{BB962C8B-B14F-4D97-AF65-F5344CB8AC3E}">
        <p14:creationId xmlns:p14="http://schemas.microsoft.com/office/powerpoint/2010/main" val="253501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F22718-3EAB-4B66-AE8C-61322678A295}"/>
              </a:ext>
            </a:extLst>
          </p:cNvPr>
          <p:cNvSpPr>
            <a:spLocks noGrp="1"/>
          </p:cNvSpPr>
          <p:nvPr>
            <p:ph type="title"/>
          </p:nvPr>
        </p:nvSpPr>
        <p:spPr>
          <a:xfrm>
            <a:off x="684212" y="4487332"/>
            <a:ext cx="8534400" cy="1507067"/>
          </a:xfrm>
        </p:spPr>
        <p:txBody>
          <a:bodyPr>
            <a:normAutofit/>
          </a:bodyPr>
          <a:lstStyle/>
          <a:p>
            <a:r>
              <a:rPr lang="en-US" dirty="0"/>
              <a:t>The Birthday Paradox</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B340EA3-1757-4C0B-8D00-5251497C8084}"/>
                  </a:ext>
                </a:extLst>
              </p:cNvPr>
              <p:cNvSpPr>
                <a:spLocks noGrp="1"/>
              </p:cNvSpPr>
              <p:nvPr>
                <p:ph idx="1"/>
              </p:nvPr>
            </p:nvSpPr>
            <p:spPr>
              <a:xfrm>
                <a:off x="684212" y="1477651"/>
                <a:ext cx="7201259" cy="3615267"/>
              </a:xfrm>
            </p:spPr>
            <p:txBody>
              <a:bodyPr>
                <a:normAutofit/>
              </a:bodyPr>
              <a:lstStyle/>
              <a:p>
                <a:pPr marL="0" indent="0">
                  <a:lnSpc>
                    <a:spcPct val="90000"/>
                  </a:lnSpc>
                  <a:buNone/>
                </a:pPr>
                <a:r>
                  <a:rPr lang="en-US" sz="1400" dirty="0"/>
                  <a:t>What are the odds that two people watching this lecture share the same birthday?  Is it above or below 50%?</a:t>
                </a:r>
              </a:p>
              <a:p>
                <a:pPr marL="0" indent="0">
                  <a:lnSpc>
                    <a:spcPct val="90000"/>
                  </a:lnSpc>
                  <a:buNone/>
                </a:pPr>
                <a:r>
                  <a:rPr lang="en-US" sz="1400" dirty="0"/>
                  <a:t>Assume that any of the 366 possible birthdays are equally likely.</a:t>
                </a:r>
              </a:p>
              <a:p>
                <a:pPr marL="0" indent="0">
                  <a:lnSpc>
                    <a:spcPct val="90000"/>
                  </a:lnSpc>
                  <a:buNone/>
                </a:pPr>
                <a:r>
                  <a:rPr lang="en-US" sz="1400" dirty="0"/>
                  <a:t>The probability that among n people, two have the same birthday, is:</a:t>
                </a:r>
              </a:p>
              <a:p>
                <a:pPr marL="0" indent="0">
                  <a:lnSpc>
                    <a:spcPct val="90000"/>
                  </a:lnSpc>
                  <a:buNone/>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1−</m:t>
                      </m:r>
                      <m:f>
                        <m:fPr>
                          <m:ctrlPr>
                            <a:rPr lang="en-US" sz="1400" i="1" smtClean="0">
                              <a:latin typeface="Cambria Math" panose="02040503050406030204" pitchFamily="18" charset="0"/>
                            </a:rPr>
                          </m:ctrlPr>
                        </m:fPr>
                        <m:num>
                          <m:r>
                            <a:rPr lang="en-US" sz="1400" b="0" i="1" smtClean="0">
                              <a:latin typeface="Cambria Math" panose="02040503050406030204" pitchFamily="18" charset="0"/>
                            </a:rPr>
                            <m:t>366</m:t>
                          </m:r>
                        </m:num>
                        <m:den>
                          <m:r>
                            <a:rPr lang="en-US" sz="1400" b="0" i="1" smtClean="0">
                              <a:latin typeface="Cambria Math" panose="02040503050406030204" pitchFamily="18" charset="0"/>
                            </a:rPr>
                            <m:t>366</m:t>
                          </m:r>
                        </m:den>
                      </m:f>
                      <m:r>
                        <a:rPr lang="en-US" sz="1400" b="0" i="1" smtClean="0">
                          <a:latin typeface="Cambria Math" panose="02040503050406030204" pitchFamily="18" charset="0"/>
                        </a:rPr>
                        <m:t> </m:t>
                      </m:r>
                      <m:r>
                        <a:rPr lang="en-US" sz="1400" i="1">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 </m:t>
                      </m:r>
                      <m:f>
                        <m:fPr>
                          <m:ctrlPr>
                            <a:rPr lang="en-US" sz="1400" i="1">
                              <a:latin typeface="Cambria Math" panose="02040503050406030204" pitchFamily="18" charset="0"/>
                            </a:rPr>
                          </m:ctrlPr>
                        </m:fPr>
                        <m:num>
                          <m:r>
                            <a:rPr lang="en-US" sz="1400" i="1">
                              <a:latin typeface="Cambria Math" panose="02040503050406030204" pitchFamily="18" charset="0"/>
                            </a:rPr>
                            <m:t>36</m:t>
                          </m:r>
                          <m:r>
                            <a:rPr lang="en-US" sz="1400" b="0" i="1" smtClean="0">
                              <a:latin typeface="Cambria Math" panose="02040503050406030204" pitchFamily="18" charset="0"/>
                            </a:rPr>
                            <m:t>5</m:t>
                          </m:r>
                        </m:num>
                        <m:den>
                          <m:r>
                            <a:rPr lang="en-US" sz="1400" i="1">
                              <a:latin typeface="Cambria Math" panose="02040503050406030204" pitchFamily="18" charset="0"/>
                            </a:rPr>
                            <m:t>366</m:t>
                          </m:r>
                        </m:den>
                      </m:f>
                      <m:r>
                        <a:rPr lang="en-US" sz="1400" b="0" i="1" smtClean="0">
                          <a:latin typeface="Cambria Math" panose="02040503050406030204" pitchFamily="18" charset="0"/>
                        </a:rPr>
                        <m:t> </m:t>
                      </m:r>
                      <m:r>
                        <a:rPr lang="en-US" sz="1400" i="1">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 </m:t>
                      </m:r>
                      <m:f>
                        <m:fPr>
                          <m:ctrlPr>
                            <a:rPr lang="en-US" sz="1400" i="1">
                              <a:latin typeface="Cambria Math" panose="02040503050406030204" pitchFamily="18" charset="0"/>
                            </a:rPr>
                          </m:ctrlPr>
                        </m:fPr>
                        <m:num>
                          <m:r>
                            <a:rPr lang="en-US" sz="1400" i="1">
                              <a:latin typeface="Cambria Math" panose="02040503050406030204" pitchFamily="18" charset="0"/>
                            </a:rPr>
                            <m:t>36</m:t>
                          </m:r>
                          <m:r>
                            <a:rPr lang="en-US" sz="1400" b="0" i="1" smtClean="0">
                              <a:latin typeface="Cambria Math" panose="02040503050406030204" pitchFamily="18" charset="0"/>
                            </a:rPr>
                            <m:t>4</m:t>
                          </m:r>
                        </m:num>
                        <m:den>
                          <m:r>
                            <a:rPr lang="en-US" sz="1400" i="1">
                              <a:latin typeface="Cambria Math" panose="02040503050406030204" pitchFamily="18" charset="0"/>
                            </a:rPr>
                            <m:t>366</m:t>
                          </m:r>
                        </m:den>
                      </m:f>
                      <m:r>
                        <a:rPr lang="en-US" sz="1400" b="0" i="1" smtClean="0">
                          <a:latin typeface="Cambria Math" panose="02040503050406030204" pitchFamily="18" charset="0"/>
                        </a:rPr>
                        <m:t> </m:t>
                      </m:r>
                      <m:r>
                        <a:rPr lang="en-US" sz="1400" i="1">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 … </m:t>
                      </m:r>
                      <m:r>
                        <a:rPr lang="en-US" sz="1400" i="1">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 </m:t>
                      </m:r>
                      <m:f>
                        <m:fPr>
                          <m:ctrlPr>
                            <a:rPr lang="en-US" sz="1400" b="0" i="1" smtClean="0">
                              <a:latin typeface="Cambria Math" panose="02040503050406030204" pitchFamily="18" charset="0"/>
                            </a:rPr>
                          </m:ctrlPr>
                        </m:fPr>
                        <m:num>
                          <m:r>
                            <a:rPr lang="en-US" sz="1400" i="1">
                              <a:latin typeface="Cambria Math" panose="02040503050406030204" pitchFamily="18" charset="0"/>
                            </a:rPr>
                            <m:t>36</m:t>
                          </m:r>
                          <m:r>
                            <a:rPr lang="en-US" sz="1400" b="0" i="1" smtClean="0">
                              <a:latin typeface="Cambria Math" panose="02040503050406030204" pitchFamily="18" charset="0"/>
                            </a:rPr>
                            <m:t>7−</m:t>
                          </m:r>
                          <m:r>
                            <a:rPr lang="en-US" sz="1400" b="0" i="1" smtClean="0">
                              <a:latin typeface="Cambria Math" panose="02040503050406030204" pitchFamily="18" charset="0"/>
                            </a:rPr>
                            <m:t>𝑛</m:t>
                          </m:r>
                        </m:num>
                        <m:den>
                          <m:r>
                            <a:rPr lang="en-US" sz="1400" i="1">
                              <a:latin typeface="Cambria Math" panose="02040503050406030204" pitchFamily="18" charset="0"/>
                            </a:rPr>
                            <m:t>366</m:t>
                          </m:r>
                        </m:den>
                      </m:f>
                    </m:oMath>
                  </m:oMathPara>
                </a14:m>
                <a:endParaRPr lang="en-US" sz="1400" dirty="0"/>
              </a:p>
              <a:p>
                <a:pPr marL="0" indent="0">
                  <a:lnSpc>
                    <a:spcPct val="90000"/>
                  </a:lnSpc>
                  <a:buNone/>
                </a:pPr>
                <a:r>
                  <a:rPr lang="en-US" sz="1400" dirty="0"/>
                  <a:t>n = 10: 11.7%</a:t>
                </a:r>
              </a:p>
              <a:p>
                <a:pPr marL="0" indent="0">
                  <a:lnSpc>
                    <a:spcPct val="90000"/>
                  </a:lnSpc>
                  <a:buNone/>
                </a:pPr>
                <a:r>
                  <a:rPr lang="en-US" sz="1400" dirty="0"/>
                  <a:t>n = 23: 50.7%</a:t>
                </a:r>
              </a:p>
              <a:p>
                <a:pPr marL="0" indent="0">
                  <a:lnSpc>
                    <a:spcPct val="90000"/>
                  </a:lnSpc>
                  <a:buNone/>
                </a:pPr>
                <a:r>
                  <a:rPr lang="en-US" sz="1400" dirty="0"/>
                  <a:t>n = 30: 70.6%</a:t>
                </a:r>
              </a:p>
              <a:p>
                <a:pPr marL="0" indent="0">
                  <a:lnSpc>
                    <a:spcPct val="90000"/>
                  </a:lnSpc>
                  <a:buNone/>
                </a:pPr>
                <a:r>
                  <a:rPr lang="en-US" sz="1400" dirty="0"/>
                  <a:t>n = 50: 97%</a:t>
                </a:r>
              </a:p>
              <a:p>
                <a:pPr marL="0" indent="0">
                  <a:lnSpc>
                    <a:spcPct val="90000"/>
                  </a:lnSpc>
                  <a:buNone/>
                </a:pPr>
                <a:r>
                  <a:rPr lang="en-US" sz="1400" dirty="0"/>
                  <a:t>n = 70: 99.9%</a:t>
                </a:r>
              </a:p>
              <a:p>
                <a:pPr marL="0" indent="0">
                  <a:lnSpc>
                    <a:spcPct val="90000"/>
                  </a:lnSpc>
                  <a:buNone/>
                </a:pPr>
                <a:r>
                  <a:rPr lang="en-US" sz="1400" dirty="0"/>
                  <a:t>n=367: 100%</a:t>
                </a:r>
              </a:p>
            </p:txBody>
          </p:sp>
        </mc:Choice>
        <mc:Fallback xmlns="">
          <p:sp>
            <p:nvSpPr>
              <p:cNvPr id="3" name="Content Placeholder 2">
                <a:extLst>
                  <a:ext uri="{FF2B5EF4-FFF2-40B4-BE49-F238E27FC236}">
                    <a16:creationId xmlns:a16="http://schemas.microsoft.com/office/drawing/2014/main" id="{CB340EA3-1757-4C0B-8D00-5251497C8084}"/>
                  </a:ext>
                </a:extLst>
              </p:cNvPr>
              <p:cNvSpPr>
                <a:spLocks noGrp="1" noRot="1" noChangeAspect="1" noMove="1" noResize="1" noEditPoints="1" noAdjustHandles="1" noChangeArrowheads="1" noChangeShapeType="1" noTextEdit="1"/>
              </p:cNvSpPr>
              <p:nvPr>
                <p:ph idx="1"/>
              </p:nvPr>
            </p:nvSpPr>
            <p:spPr>
              <a:xfrm>
                <a:off x="684212" y="1477651"/>
                <a:ext cx="7201259" cy="3615267"/>
              </a:xfrm>
              <a:blipFill>
                <a:blip r:embed="rId2"/>
                <a:stretch>
                  <a:fillRect l="-254" t="-843"/>
                </a:stretch>
              </a:blipFill>
            </p:spPr>
            <p:txBody>
              <a:bodyPr/>
              <a:lstStyle/>
              <a:p>
                <a:r>
                  <a:rPr lang="en-US">
                    <a:noFill/>
                  </a:rPr>
                  <a:t> </a:t>
                </a:r>
              </a:p>
            </p:txBody>
          </p:sp>
        </mc:Fallback>
      </mc:AlternateContent>
      <p:pic>
        <p:nvPicPr>
          <p:cNvPr id="7" name="Graphic 6" descr="Birthday Cake">
            <a:extLst>
              <a:ext uri="{FF2B5EF4-FFF2-40B4-BE49-F238E27FC236}">
                <a16:creationId xmlns:a16="http://schemas.microsoft.com/office/drawing/2014/main" id="{D557437D-5E12-4879-A7C3-B1D6B3EAD10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319504" y="1054101"/>
            <a:ext cx="3185108" cy="3185108"/>
          </a:xfrm>
          <a:prstGeom prst="rect">
            <a:avLst/>
          </a:prstGeom>
          <a:effectLst>
            <a:innerShdw blurRad="57150" dist="38100" dir="14460000">
              <a:prstClr val="black">
                <a:alpha val="70000"/>
              </a:prstClr>
            </a:innerShdw>
          </a:effectLst>
        </p:spPr>
      </p:pic>
    </p:spTree>
    <p:extLst>
      <p:ext uri="{BB962C8B-B14F-4D97-AF65-F5344CB8AC3E}">
        <p14:creationId xmlns:p14="http://schemas.microsoft.com/office/powerpoint/2010/main" val="2523617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8">
            <a:extLst>
              <a:ext uri="{FF2B5EF4-FFF2-40B4-BE49-F238E27FC236}">
                <a16:creationId xmlns:a16="http://schemas.microsoft.com/office/drawing/2014/main" id="{1EA5387D-64D8-4D6C-B109-FF4E81DF60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4">
            <a:extLst>
              <a:ext uri="{FF2B5EF4-FFF2-40B4-BE49-F238E27FC236}">
                <a16:creationId xmlns:a16="http://schemas.microsoft.com/office/drawing/2014/main" id="{F61D6BFA-61EC-4EA8-B48C-5938E4EFDEF9}"/>
              </a:ext>
            </a:extLst>
          </p:cNvPr>
          <p:cNvPicPr>
            <a:picLocks noChangeAspect="1"/>
          </p:cNvPicPr>
          <p:nvPr/>
        </p:nvPicPr>
        <p:blipFill rotWithShape="1">
          <a:blip r:embed="rId2">
            <a:alphaModFix amt="30000"/>
          </a:blip>
          <a:srcRect t="17929" b="6820"/>
          <a:stretch/>
        </p:blipFill>
        <p:spPr>
          <a:xfrm>
            <a:off x="20" y="10"/>
            <a:ext cx="12191980" cy="6857990"/>
          </a:xfrm>
          <a:prstGeom prst="rect">
            <a:avLst/>
          </a:prstGeom>
        </p:spPr>
      </p:pic>
      <p:sp>
        <p:nvSpPr>
          <p:cNvPr id="2" name="Title 1">
            <a:extLst>
              <a:ext uri="{FF2B5EF4-FFF2-40B4-BE49-F238E27FC236}">
                <a16:creationId xmlns:a16="http://schemas.microsoft.com/office/drawing/2014/main" id="{33B0B554-D336-40A0-B633-6A796D914E8B}"/>
              </a:ext>
            </a:extLst>
          </p:cNvPr>
          <p:cNvSpPr>
            <a:spLocks noGrp="1"/>
          </p:cNvSpPr>
          <p:nvPr>
            <p:ph type="title"/>
          </p:nvPr>
        </p:nvSpPr>
        <p:spPr>
          <a:xfrm>
            <a:off x="2895600" y="764373"/>
            <a:ext cx="8610600" cy="1293028"/>
          </a:xfrm>
        </p:spPr>
        <p:txBody>
          <a:bodyPr>
            <a:normAutofit/>
          </a:bodyPr>
          <a:lstStyle/>
          <a:p>
            <a:r>
              <a:rPr lang="en-US"/>
              <a:t>Bernoulli Trials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C4D98425-507D-42E6-81BD-1EC9EAF9CAAF}"/>
                  </a:ext>
                </a:extLst>
              </p:cNvPr>
              <p:cNvSpPr>
                <a:spLocks noGrp="1"/>
              </p:cNvSpPr>
              <p:nvPr>
                <p:ph idx="1"/>
              </p:nvPr>
            </p:nvSpPr>
            <p:spPr>
              <a:xfrm>
                <a:off x="685800" y="2194560"/>
                <a:ext cx="10820400" cy="4024125"/>
              </a:xfrm>
            </p:spPr>
            <p:txBody>
              <a:bodyPr>
                <a:normAutofit/>
              </a:bodyPr>
              <a:lstStyle/>
              <a:p>
                <a:pPr marL="0" indent="0">
                  <a:buNone/>
                </a:pPr>
                <a:r>
                  <a:rPr lang="en-US"/>
                  <a:t>A </a:t>
                </a:r>
                <a:r>
                  <a:rPr lang="en-US" b="1"/>
                  <a:t>Bernoulli Trial</a:t>
                </a:r>
                <a:r>
                  <a:rPr lang="en-US"/>
                  <a:t> is a trial with 2 outcomes that may or may not have equal probability.  One outcome is the </a:t>
                </a:r>
                <a:r>
                  <a:rPr lang="en-US" i="1"/>
                  <a:t>success</a:t>
                </a:r>
                <a:r>
                  <a:rPr lang="en-US"/>
                  <a:t> with probability p, the other is the </a:t>
                </a:r>
                <a:r>
                  <a:rPr lang="en-US" i="1"/>
                  <a:t>failure </a:t>
                </a:r>
                <a:r>
                  <a:rPr lang="en-US"/>
                  <a:t>with probability q = 1-p.</a:t>
                </a:r>
              </a:p>
              <a:p>
                <a:pPr marL="0" indent="0">
                  <a:buNone/>
                </a:pPr>
                <a:r>
                  <a:rPr lang="en-US"/>
                  <a:t>If you have an experiment of n identical Bernoulli trials, the probability of getting exactly k successes is:</a:t>
                </a:r>
              </a:p>
              <a:p>
                <a:pPr marL="0" indent="0">
                  <a:buNone/>
                </a:pPr>
                <a14:m>
                  <m:oMathPara xmlns:m="http://schemas.openxmlformats.org/officeDocument/2006/math">
                    <m:oMathParaPr>
                      <m:jc m:val="centerGroup"/>
                    </m:oMathParaPr>
                    <m:oMath xmlns:m="http://schemas.openxmlformats.org/officeDocument/2006/math">
                      <m:d>
                        <m:dPr>
                          <m:ctrlPr>
                            <a:rPr lang="en-US" i="1">
                              <a:latin typeface="Cambria Math" panose="02040503050406030204" pitchFamily="18" charset="0"/>
                            </a:rPr>
                          </m:ctrlPr>
                        </m:dPr>
                        <m:e>
                          <m:f>
                            <m:fPr>
                              <m:type m:val="noBar"/>
                              <m:ctrlPr>
                                <a:rPr lang="en-US" i="1">
                                  <a:latin typeface="Cambria Math" panose="02040503050406030204" pitchFamily="18" charset="0"/>
                                </a:rPr>
                              </m:ctrlPr>
                            </m:fPr>
                            <m:num>
                              <m:r>
                                <a:rPr lang="en-US" b="0" i="1">
                                  <a:latin typeface="Cambria Math" panose="02040503050406030204" pitchFamily="18" charset="0"/>
                                </a:rPr>
                                <m:t>𝑛</m:t>
                              </m:r>
                            </m:num>
                            <m:den>
                              <m:r>
                                <a:rPr lang="en-US" b="0" i="1">
                                  <a:latin typeface="Cambria Math" panose="02040503050406030204" pitchFamily="18" charset="0"/>
                                </a:rPr>
                                <m:t>𝑘</m:t>
                              </m:r>
                            </m:den>
                          </m:f>
                        </m:e>
                      </m:d>
                      <m:r>
                        <a:rPr lang="en-US" b="0" i="1">
                          <a:latin typeface="Cambria Math" panose="02040503050406030204" pitchFamily="18" charset="0"/>
                        </a:rPr>
                        <m:t>𝑝</m:t>
                      </m:r>
                      <m:r>
                        <a:rPr lang="en-US" b="0" i="1" baseline="30000">
                          <a:latin typeface="Cambria Math" panose="02040503050406030204" pitchFamily="18" charset="0"/>
                        </a:rPr>
                        <m:t>𝑘</m:t>
                      </m:r>
                      <m:r>
                        <a:rPr lang="en-US" b="0" i="1">
                          <a:latin typeface="Cambria Math" panose="02040503050406030204" pitchFamily="18" charset="0"/>
                        </a:rPr>
                        <m:t>𝑞</m:t>
                      </m:r>
                      <m:r>
                        <a:rPr lang="en-US" b="0" i="1" baseline="30000">
                          <a:latin typeface="Cambria Math" panose="02040503050406030204" pitchFamily="18" charset="0"/>
                        </a:rPr>
                        <m:t>𝑛</m:t>
                      </m:r>
                      <m:r>
                        <a:rPr lang="en-US" b="0" i="1" baseline="15000">
                          <a:latin typeface="Cambria Math" panose="02040503050406030204" pitchFamily="18" charset="0"/>
                        </a:rPr>
                        <m:t>−</m:t>
                      </m:r>
                      <m:r>
                        <a:rPr lang="en-US" b="0" i="1" baseline="30000">
                          <a:latin typeface="Cambria Math" panose="02040503050406030204" pitchFamily="18" charset="0"/>
                        </a:rPr>
                        <m:t>𝑘</m:t>
                      </m:r>
                    </m:oMath>
                  </m:oMathPara>
                </a14:m>
                <a:endParaRPr lang="en-US" baseline="30000"/>
              </a:p>
              <a:p>
                <a:pPr marL="0" indent="0">
                  <a:buNone/>
                </a:pPr>
                <a:r>
                  <a:rPr lang="en-US"/>
                  <a:t>This looks like the Binomial Theorem!</a:t>
                </a:r>
              </a:p>
            </p:txBody>
          </p:sp>
        </mc:Choice>
        <mc:Fallback>
          <p:sp>
            <p:nvSpPr>
              <p:cNvPr id="3" name="Content Placeholder 2">
                <a:extLst>
                  <a:ext uri="{FF2B5EF4-FFF2-40B4-BE49-F238E27FC236}">
                    <a16:creationId xmlns:a16="http://schemas.microsoft.com/office/drawing/2014/main" id="{C4D98425-507D-42E6-81BD-1EC9EAF9CAAF}"/>
                  </a:ext>
                </a:extLst>
              </p:cNvPr>
              <p:cNvSpPr>
                <a:spLocks noGrp="1" noRot="1" noChangeAspect="1" noMove="1" noResize="1" noEditPoints="1" noAdjustHandles="1" noChangeArrowheads="1" noChangeShapeType="1" noTextEdit="1"/>
              </p:cNvSpPr>
              <p:nvPr>
                <p:ph idx="1"/>
              </p:nvPr>
            </p:nvSpPr>
            <p:spPr>
              <a:xfrm>
                <a:off x="685800" y="2194560"/>
                <a:ext cx="10820400" cy="4024125"/>
              </a:xfrm>
              <a:blipFill>
                <a:blip r:embed="rId3"/>
                <a:stretch>
                  <a:fillRect l="-732" t="-1970"/>
                </a:stretch>
              </a:blipFill>
            </p:spPr>
            <p:txBody>
              <a:bodyPr/>
              <a:lstStyle/>
              <a:p>
                <a:r>
                  <a:rPr lang="en-US">
                    <a:noFill/>
                  </a:rPr>
                  <a:t> </a:t>
                </a:r>
              </a:p>
            </p:txBody>
          </p:sp>
        </mc:Fallback>
      </mc:AlternateContent>
    </p:spTree>
    <p:extLst>
      <p:ext uri="{BB962C8B-B14F-4D97-AF65-F5344CB8AC3E}">
        <p14:creationId xmlns:p14="http://schemas.microsoft.com/office/powerpoint/2010/main" val="720656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13" name="Rectangle 7">
            <a:extLst>
              <a:ext uri="{FF2B5EF4-FFF2-40B4-BE49-F238E27FC236}">
                <a16:creationId xmlns:a16="http://schemas.microsoft.com/office/drawing/2014/main" id="{A38A195E-584A-485A-BECD-66468900B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C1A506C-56A5-46A8-ADBA-D2622746BF71}"/>
              </a:ext>
            </a:extLst>
          </p:cNvPr>
          <p:cNvSpPr>
            <a:spLocks noGrp="1"/>
          </p:cNvSpPr>
          <p:nvPr>
            <p:ph type="title"/>
          </p:nvPr>
        </p:nvSpPr>
        <p:spPr>
          <a:xfrm>
            <a:off x="4090507" y="764373"/>
            <a:ext cx="7434070" cy="1474330"/>
          </a:xfrm>
        </p:spPr>
        <p:txBody>
          <a:bodyPr>
            <a:normAutofit/>
          </a:bodyPr>
          <a:lstStyle/>
          <a:p>
            <a:r>
              <a:rPr lang="en-US" dirty="0"/>
              <a:t>Practice</a:t>
            </a:r>
          </a:p>
        </p:txBody>
      </p:sp>
      <p:sp>
        <p:nvSpPr>
          <p:cNvPr id="14" name="Rectangle 9">
            <a:extLst>
              <a:ext uri="{FF2B5EF4-FFF2-40B4-BE49-F238E27FC236}">
                <a16:creationId xmlns:a16="http://schemas.microsoft.com/office/drawing/2014/main" id="{840177A7-740C-43C7-8F2D-BD7067F12C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06393" cy="6858000"/>
          </a:xfrm>
          <a:prstGeom prst="rect">
            <a:avLst/>
          </a:prstGeom>
          <a:solidFill>
            <a:schemeClr val="bg1">
              <a:lumMod val="95000"/>
              <a:lumOff val="5000"/>
            </a:schemeClr>
          </a:solidFill>
          <a:ln>
            <a:noFill/>
          </a:ln>
          <a:effectLst>
            <a:outerShdw blurRad="635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endParaRPr>
          </a:p>
        </p:txBody>
      </p:sp>
      <p:pic>
        <p:nvPicPr>
          <p:cNvPr id="12" name="Picture 11">
            <a:extLst>
              <a:ext uri="{FF2B5EF4-FFF2-40B4-BE49-F238E27FC236}">
                <a16:creationId xmlns:a16="http://schemas.microsoft.com/office/drawing/2014/main" id="{FF525AAA-82CE-4027-A26C-B0EFFD856F2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531" r="43746" b="531"/>
          <a:stretch/>
        </p:blipFill>
        <p:spPr>
          <a:xfrm rot="5400000" flipH="1" flipV="1">
            <a:off x="-1265719" y="2187575"/>
            <a:ext cx="6857999" cy="2482850"/>
          </a:xfrm>
          <a:prstGeom prst="rect">
            <a:avLst/>
          </a:prstGeom>
        </p:spPr>
      </p:pic>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C4F4E72B-B48E-44CF-916B-B8B1A99BA692}"/>
                  </a:ext>
                </a:extLst>
              </p:cNvPr>
              <p:cNvSpPr>
                <a:spLocks noGrp="1"/>
              </p:cNvSpPr>
              <p:nvPr>
                <p:ph idx="1"/>
              </p:nvPr>
            </p:nvSpPr>
            <p:spPr>
              <a:xfrm>
                <a:off x="4090507" y="2628900"/>
                <a:ext cx="7454077" cy="3589785"/>
              </a:xfrm>
            </p:spPr>
            <p:txBody>
              <a:bodyPr>
                <a:normAutofit/>
              </a:bodyPr>
              <a:lstStyle/>
              <a:p>
                <a:pPr marL="0" indent="0">
                  <a:buNone/>
                </a:pPr>
                <a:r>
                  <a:rPr lang="en-US" sz="2000"/>
                  <a:t>A biased coin has probability of heads </a:t>
                </a:r>
                <a14:m>
                  <m:oMath xmlns:m="http://schemas.openxmlformats.org/officeDocument/2006/math">
                    <m:f>
                      <m:fPr>
                        <m:type m:val="skw"/>
                        <m:ctrlPr>
                          <a:rPr lang="en-US" sz="2000" i="1">
                            <a:latin typeface="Cambria Math" panose="02040503050406030204" pitchFamily="18" charset="0"/>
                          </a:rPr>
                        </m:ctrlPr>
                      </m:fPr>
                      <m:num>
                        <m:r>
                          <a:rPr lang="en-US" sz="2000" b="0" i="1">
                            <a:latin typeface="Cambria Math" panose="02040503050406030204" pitchFamily="18" charset="0"/>
                          </a:rPr>
                          <m:t>2</m:t>
                        </m:r>
                      </m:num>
                      <m:den>
                        <m:r>
                          <a:rPr lang="en-US" sz="2000" b="0" i="1">
                            <a:latin typeface="Cambria Math" panose="02040503050406030204" pitchFamily="18" charset="0"/>
                          </a:rPr>
                          <m:t>3</m:t>
                        </m:r>
                      </m:den>
                    </m:f>
                  </m:oMath>
                </a14:m>
                <a:r>
                  <a:rPr lang="en-US" sz="2000"/>
                  <a:t>.  Given 4 flips, what is the probability of exactly 2 heads?</a:t>
                </a:r>
              </a:p>
              <a:p>
                <a:pPr marL="0" indent="0">
                  <a:buNone/>
                </a:pPr>
                <a14:m>
                  <m:oMathPara xmlns:m="http://schemas.openxmlformats.org/officeDocument/2006/math">
                    <m:oMathParaPr>
                      <m:jc m:val="centerGroup"/>
                    </m:oMathParaPr>
                    <m:oMath xmlns:m="http://schemas.openxmlformats.org/officeDocument/2006/math">
                      <m:d>
                        <m:dPr>
                          <m:ctrlPr>
                            <a:rPr lang="en-US" sz="2000" i="1">
                              <a:latin typeface="Cambria Math" panose="02040503050406030204" pitchFamily="18" charset="0"/>
                            </a:rPr>
                          </m:ctrlPr>
                        </m:dPr>
                        <m:e>
                          <m:f>
                            <m:fPr>
                              <m:type m:val="noBar"/>
                              <m:ctrlPr>
                                <a:rPr lang="en-US" sz="2000" i="1">
                                  <a:latin typeface="Cambria Math" panose="02040503050406030204" pitchFamily="18" charset="0"/>
                                </a:rPr>
                              </m:ctrlPr>
                            </m:fPr>
                            <m:num>
                              <m:r>
                                <a:rPr lang="en-US" sz="2000" b="0" i="1">
                                  <a:latin typeface="Cambria Math" panose="02040503050406030204" pitchFamily="18" charset="0"/>
                                </a:rPr>
                                <m:t>4</m:t>
                              </m:r>
                            </m:num>
                            <m:den>
                              <m:r>
                                <a:rPr lang="en-US" sz="2000" b="0" i="1">
                                  <a:latin typeface="Cambria Math" panose="02040503050406030204" pitchFamily="18" charset="0"/>
                                </a:rPr>
                                <m:t>2</m:t>
                              </m:r>
                            </m:den>
                          </m:f>
                        </m:e>
                      </m:d>
                      <m:r>
                        <a:rPr lang="en-US" sz="2000" i="1">
                          <a:latin typeface="Cambria Math" panose="02040503050406030204" pitchFamily="18" charset="0"/>
                        </a:rPr>
                        <m:t>∙</m:t>
                      </m:r>
                      <m:f>
                        <m:fPr>
                          <m:type m:val="skw"/>
                          <m:ctrlPr>
                            <a:rPr lang="en-US" sz="2000" i="1">
                              <a:latin typeface="Cambria Math" panose="02040503050406030204" pitchFamily="18" charset="0"/>
                            </a:rPr>
                          </m:ctrlPr>
                        </m:fPr>
                        <m:num>
                          <m:r>
                            <a:rPr lang="en-US" sz="2000" i="1">
                              <a:latin typeface="Cambria Math" panose="02040503050406030204" pitchFamily="18" charset="0"/>
                            </a:rPr>
                            <m:t>2</m:t>
                          </m:r>
                        </m:num>
                        <m:den>
                          <m:r>
                            <a:rPr lang="en-US" sz="2000" i="1">
                              <a:latin typeface="Cambria Math" panose="02040503050406030204" pitchFamily="18" charset="0"/>
                            </a:rPr>
                            <m:t>3</m:t>
                          </m:r>
                        </m:den>
                      </m:f>
                      <m:r>
                        <a:rPr lang="en-US" sz="2000" b="0" i="1" baseline="45000">
                          <a:latin typeface="Cambria Math" panose="02040503050406030204" pitchFamily="18" charset="0"/>
                        </a:rPr>
                        <m:t>2</m:t>
                      </m:r>
                      <m:r>
                        <a:rPr lang="en-US" sz="2000" i="1">
                          <a:latin typeface="Cambria Math" panose="02040503050406030204" pitchFamily="18" charset="0"/>
                        </a:rPr>
                        <m:t>∙</m:t>
                      </m:r>
                      <m:f>
                        <m:fPr>
                          <m:type m:val="skw"/>
                          <m:ctrlPr>
                            <a:rPr lang="en-US" sz="2000" i="1">
                              <a:latin typeface="Cambria Math" panose="02040503050406030204" pitchFamily="18" charset="0"/>
                            </a:rPr>
                          </m:ctrlPr>
                        </m:fPr>
                        <m:num>
                          <m:r>
                            <a:rPr lang="en-US" sz="2000" b="0" i="1">
                              <a:latin typeface="Cambria Math" panose="02040503050406030204" pitchFamily="18" charset="0"/>
                            </a:rPr>
                            <m:t>1</m:t>
                          </m:r>
                        </m:num>
                        <m:den>
                          <m:r>
                            <a:rPr lang="en-US" sz="2000" i="1">
                              <a:latin typeface="Cambria Math" panose="02040503050406030204" pitchFamily="18" charset="0"/>
                            </a:rPr>
                            <m:t>3</m:t>
                          </m:r>
                        </m:den>
                      </m:f>
                      <m:r>
                        <a:rPr lang="en-US" sz="2000" b="0" i="1" baseline="45000">
                          <a:latin typeface="Cambria Math" panose="02040503050406030204" pitchFamily="18" charset="0"/>
                        </a:rPr>
                        <m:t>2</m:t>
                      </m:r>
                      <m:r>
                        <a:rPr lang="en-US" sz="2000" b="0" i="0">
                          <a:latin typeface="Cambria Math" panose="02040503050406030204" pitchFamily="18" charset="0"/>
                        </a:rPr>
                        <m:t>=30%</m:t>
                      </m:r>
                    </m:oMath>
                  </m:oMathPara>
                </a14:m>
                <a:endParaRPr lang="en-US" sz="2000"/>
              </a:p>
              <a:p>
                <a:pPr marL="0" indent="0">
                  <a:buNone/>
                </a:pPr>
                <a:r>
                  <a:rPr lang="en-US" sz="2000"/>
                  <a:t>There are 10 people in line.  Each person has a 90% chance of being a pirate, and is otherwise a ninja.  What is the probability of exactly 8 pirates?</a:t>
                </a:r>
              </a:p>
              <a:p>
                <a:pPr marL="0" indent="0">
                  <a:buNone/>
                </a:pPr>
                <a14:m>
                  <m:oMathPara xmlns:m="http://schemas.openxmlformats.org/officeDocument/2006/math">
                    <m:oMathParaPr>
                      <m:jc m:val="centerGroup"/>
                    </m:oMathParaPr>
                    <m:oMath xmlns:m="http://schemas.openxmlformats.org/officeDocument/2006/math">
                      <m:d>
                        <m:dPr>
                          <m:ctrlPr>
                            <a:rPr lang="en-US" sz="2000" i="1">
                              <a:latin typeface="Cambria Math" panose="02040503050406030204" pitchFamily="18" charset="0"/>
                            </a:rPr>
                          </m:ctrlPr>
                        </m:dPr>
                        <m:e>
                          <m:f>
                            <m:fPr>
                              <m:type m:val="noBar"/>
                              <m:ctrlPr>
                                <a:rPr lang="en-US" sz="2000" i="1">
                                  <a:latin typeface="Cambria Math" panose="02040503050406030204" pitchFamily="18" charset="0"/>
                                </a:rPr>
                              </m:ctrlPr>
                            </m:fPr>
                            <m:num>
                              <m:r>
                                <a:rPr lang="en-US" sz="2000" b="0" i="1">
                                  <a:latin typeface="Cambria Math" panose="02040503050406030204" pitchFamily="18" charset="0"/>
                                </a:rPr>
                                <m:t>10</m:t>
                              </m:r>
                            </m:num>
                            <m:den>
                              <m:r>
                                <a:rPr lang="en-US" sz="2000" b="0" i="1">
                                  <a:latin typeface="Cambria Math" panose="02040503050406030204" pitchFamily="18" charset="0"/>
                                </a:rPr>
                                <m:t>2</m:t>
                              </m:r>
                            </m:den>
                          </m:f>
                        </m:e>
                      </m:d>
                      <m:r>
                        <a:rPr lang="en-US" sz="2000" i="1">
                          <a:latin typeface="Cambria Math" panose="02040503050406030204" pitchFamily="18" charset="0"/>
                        </a:rPr>
                        <m:t>∙</m:t>
                      </m:r>
                      <m:f>
                        <m:fPr>
                          <m:type m:val="skw"/>
                          <m:ctrlPr>
                            <a:rPr lang="en-US" sz="2000" i="1">
                              <a:latin typeface="Cambria Math" panose="02040503050406030204" pitchFamily="18" charset="0"/>
                            </a:rPr>
                          </m:ctrlPr>
                        </m:fPr>
                        <m:num>
                          <m:r>
                            <a:rPr lang="en-US" sz="2000" b="0" i="1">
                              <a:latin typeface="Cambria Math" panose="02040503050406030204" pitchFamily="18" charset="0"/>
                            </a:rPr>
                            <m:t>1</m:t>
                          </m:r>
                        </m:num>
                        <m:den>
                          <m:r>
                            <a:rPr lang="en-US" sz="2000" b="0" i="1">
                              <a:latin typeface="Cambria Math" panose="02040503050406030204" pitchFamily="18" charset="0"/>
                            </a:rPr>
                            <m:t>10</m:t>
                          </m:r>
                        </m:den>
                      </m:f>
                      <m:r>
                        <a:rPr lang="en-US" sz="2000" i="1" baseline="45000">
                          <a:latin typeface="Cambria Math" panose="02040503050406030204" pitchFamily="18" charset="0"/>
                        </a:rPr>
                        <m:t>2</m:t>
                      </m:r>
                      <m:r>
                        <a:rPr lang="en-US" sz="2000" i="1">
                          <a:latin typeface="Cambria Math" panose="02040503050406030204" pitchFamily="18" charset="0"/>
                        </a:rPr>
                        <m:t>∙</m:t>
                      </m:r>
                      <m:f>
                        <m:fPr>
                          <m:type m:val="skw"/>
                          <m:ctrlPr>
                            <a:rPr lang="en-US" sz="2000" i="1">
                              <a:latin typeface="Cambria Math" panose="02040503050406030204" pitchFamily="18" charset="0"/>
                            </a:rPr>
                          </m:ctrlPr>
                        </m:fPr>
                        <m:num>
                          <m:r>
                            <a:rPr lang="en-US" sz="2000" b="0" i="1">
                              <a:latin typeface="Cambria Math" panose="02040503050406030204" pitchFamily="18" charset="0"/>
                            </a:rPr>
                            <m:t>9</m:t>
                          </m:r>
                        </m:num>
                        <m:den>
                          <m:r>
                            <a:rPr lang="en-US" sz="2000" b="0" i="1">
                              <a:latin typeface="Cambria Math" panose="02040503050406030204" pitchFamily="18" charset="0"/>
                            </a:rPr>
                            <m:t>10</m:t>
                          </m:r>
                        </m:den>
                      </m:f>
                      <m:r>
                        <a:rPr lang="en-US" sz="2000" b="0" i="1" baseline="45000">
                          <a:latin typeface="Cambria Math" panose="02040503050406030204" pitchFamily="18" charset="0"/>
                        </a:rPr>
                        <m:t>8</m:t>
                      </m:r>
                      <m:r>
                        <a:rPr lang="en-US" sz="2000">
                          <a:latin typeface="Cambria Math" panose="02040503050406030204" pitchFamily="18" charset="0"/>
                        </a:rPr>
                        <m:t>=</m:t>
                      </m:r>
                      <m:r>
                        <a:rPr lang="en-US" sz="2000" b="0" i="0">
                          <a:latin typeface="Cambria Math" panose="02040503050406030204" pitchFamily="18" charset="0"/>
                        </a:rPr>
                        <m:t>19</m:t>
                      </m:r>
                      <m:r>
                        <a:rPr lang="en-US" sz="2000">
                          <a:latin typeface="Cambria Math" panose="02040503050406030204" pitchFamily="18" charset="0"/>
                        </a:rPr>
                        <m:t>%</m:t>
                      </m:r>
                    </m:oMath>
                  </m:oMathPara>
                </a14:m>
                <a:endParaRPr lang="en-US" sz="2000"/>
              </a:p>
            </p:txBody>
          </p:sp>
        </mc:Choice>
        <mc:Fallback>
          <p:sp>
            <p:nvSpPr>
              <p:cNvPr id="3" name="Content Placeholder 2">
                <a:extLst>
                  <a:ext uri="{FF2B5EF4-FFF2-40B4-BE49-F238E27FC236}">
                    <a16:creationId xmlns:a16="http://schemas.microsoft.com/office/drawing/2014/main" id="{C4F4E72B-B48E-44CF-916B-B8B1A99BA692}"/>
                  </a:ext>
                </a:extLst>
              </p:cNvPr>
              <p:cNvSpPr>
                <a:spLocks noGrp="1" noRot="1" noChangeAspect="1" noMove="1" noResize="1" noEditPoints="1" noAdjustHandles="1" noChangeArrowheads="1" noChangeShapeType="1" noTextEdit="1"/>
              </p:cNvSpPr>
              <p:nvPr>
                <p:ph idx="1"/>
              </p:nvPr>
            </p:nvSpPr>
            <p:spPr>
              <a:xfrm>
                <a:off x="4090507" y="2628900"/>
                <a:ext cx="7454077" cy="3589785"/>
              </a:xfrm>
              <a:blipFill>
                <a:blip r:embed="rId3"/>
                <a:stretch>
                  <a:fillRect l="-818" t="-13582" r="-1063"/>
                </a:stretch>
              </a:blipFill>
            </p:spPr>
            <p:txBody>
              <a:bodyPr/>
              <a:lstStyle/>
              <a:p>
                <a:r>
                  <a:rPr lang="en-US">
                    <a:noFill/>
                  </a:rPr>
                  <a:t> </a:t>
                </a:r>
              </a:p>
            </p:txBody>
          </p:sp>
        </mc:Fallback>
      </mc:AlternateContent>
    </p:spTree>
    <p:extLst>
      <p:ext uri="{BB962C8B-B14F-4D97-AF65-F5344CB8AC3E}">
        <p14:creationId xmlns:p14="http://schemas.microsoft.com/office/powerpoint/2010/main" val="2294042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EA5387D-64D8-4D6C-B109-FF4E81DF60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AAA18F02-49A0-41CA-9BE6-32EEDD401E5B}"/>
              </a:ext>
            </a:extLst>
          </p:cNvPr>
          <p:cNvPicPr>
            <a:picLocks noChangeAspect="1"/>
          </p:cNvPicPr>
          <p:nvPr/>
        </p:nvPicPr>
        <p:blipFill rotWithShape="1">
          <a:blip r:embed="rId2">
            <a:alphaModFix amt="30000"/>
          </a:blip>
          <a:srcRect t="5981" b="9750"/>
          <a:stretch/>
        </p:blipFill>
        <p:spPr>
          <a:xfrm>
            <a:off x="20" y="10"/>
            <a:ext cx="12191980" cy="6857990"/>
          </a:xfrm>
          <a:prstGeom prst="rect">
            <a:avLst/>
          </a:prstGeom>
        </p:spPr>
      </p:pic>
      <p:sp>
        <p:nvSpPr>
          <p:cNvPr id="2" name="Title 1">
            <a:extLst>
              <a:ext uri="{FF2B5EF4-FFF2-40B4-BE49-F238E27FC236}">
                <a16:creationId xmlns:a16="http://schemas.microsoft.com/office/drawing/2014/main" id="{289FC80E-C7EE-4A96-A554-0003F86FEE0D}"/>
              </a:ext>
            </a:extLst>
          </p:cNvPr>
          <p:cNvSpPr>
            <a:spLocks noGrp="1"/>
          </p:cNvSpPr>
          <p:nvPr>
            <p:ph type="title"/>
          </p:nvPr>
        </p:nvSpPr>
        <p:spPr>
          <a:xfrm>
            <a:off x="2895600" y="764373"/>
            <a:ext cx="8610600" cy="1293028"/>
          </a:xfrm>
        </p:spPr>
        <p:txBody>
          <a:bodyPr>
            <a:normAutofit/>
          </a:bodyPr>
          <a:lstStyle/>
          <a:p>
            <a:r>
              <a:rPr lang="en-US" dirty="0"/>
              <a:t>Randomized Algorithms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52F7EE1E-31D0-4D0D-95B8-94EEB067E2FF}"/>
                  </a:ext>
                </a:extLst>
              </p:cNvPr>
              <p:cNvSpPr>
                <a:spLocks noGrp="1"/>
              </p:cNvSpPr>
              <p:nvPr>
                <p:ph idx="1"/>
              </p:nvPr>
            </p:nvSpPr>
            <p:spPr>
              <a:xfrm>
                <a:off x="685800" y="2194560"/>
                <a:ext cx="10820400" cy="4024125"/>
              </a:xfrm>
            </p:spPr>
            <p:txBody>
              <a:bodyPr>
                <a:normAutofit/>
              </a:bodyPr>
              <a:lstStyle/>
              <a:p>
                <a:pPr marL="0" indent="0">
                  <a:buNone/>
                </a:pPr>
                <a:r>
                  <a:rPr lang="en-US" sz="1500"/>
                  <a:t>Suppose a group of size n got together yesterday, and they’re worried that they contracted coronavirus during this gathering. </a:t>
                </a:r>
              </a:p>
              <a:p>
                <a:pPr marL="0" indent="0">
                  <a:buNone/>
                </a:pPr>
                <a:r>
                  <a:rPr lang="en-US" sz="1500"/>
                  <a:t>Let’s say that enough social mingling occurred that if even one person had it, then each person now has a 10% of having it now.</a:t>
                </a:r>
              </a:p>
              <a:p>
                <a:pPr marL="0" indent="0">
                  <a:buNone/>
                </a:pPr>
                <a:r>
                  <a:rPr lang="en-US" sz="1500"/>
                  <a:t>You could test everyone from the gathering, but that’s not feasible given the limited number of tests we have.</a:t>
                </a:r>
              </a:p>
              <a:p>
                <a:pPr marL="0" indent="0">
                  <a:buNone/>
                </a:pPr>
                <a:r>
                  <a:rPr lang="en-US" sz="1500"/>
                  <a:t>Instead, you can test k of the members (chosen </a:t>
                </a:r>
                <a:r>
                  <a:rPr lang="en-US" sz="1500" err="1"/>
                  <a:t>u.a.r</a:t>
                </a:r>
                <a:r>
                  <a:rPr lang="en-US" sz="1500"/>
                  <a:t>.), and assert that if no one tests positive, then no one contracted the virus at the gathering.</a:t>
                </a:r>
              </a:p>
              <a:p>
                <a:pPr marL="0" indent="0">
                  <a:buNone/>
                </a:pPr>
                <a:r>
                  <a:rPr lang="en-US" sz="1500"/>
                  <a:t>If no one actually contracted the virus, what is the probability you will assert as much?</a:t>
                </a:r>
              </a:p>
              <a:p>
                <a:pPr marL="0" indent="0">
                  <a:buNone/>
                </a:pPr>
                <a:r>
                  <a:rPr lang="en-US" sz="1500"/>
                  <a:t>100%</a:t>
                </a:r>
              </a:p>
              <a:p>
                <a:pPr marL="0" indent="0">
                  <a:buNone/>
                </a:pPr>
                <a:r>
                  <a:rPr lang="en-US" sz="1500"/>
                  <a:t>If someone did contract the virus, what is the probability you will incorrectly assert that no one did?</a:t>
                </a:r>
              </a:p>
              <a:p>
                <a:pPr marL="0" indent="0">
                  <a:buNone/>
                </a:pPr>
                <a14:m>
                  <m:oMath xmlns:m="http://schemas.openxmlformats.org/officeDocument/2006/math">
                    <m:r>
                      <a:rPr lang="en-US" sz="1500" b="0" i="1" smtClean="0">
                        <a:latin typeface="Cambria Math" panose="02040503050406030204" pitchFamily="18" charset="0"/>
                      </a:rPr>
                      <m:t>(</m:t>
                    </m:r>
                    <m:f>
                      <m:fPr>
                        <m:type m:val="skw"/>
                        <m:ctrlPr>
                          <a:rPr lang="en-US" sz="1500" i="1">
                            <a:latin typeface="Cambria Math" panose="02040503050406030204" pitchFamily="18" charset="0"/>
                          </a:rPr>
                        </m:ctrlPr>
                      </m:fPr>
                      <m:num>
                        <m:r>
                          <a:rPr lang="en-US" sz="1500" i="1">
                            <a:latin typeface="Cambria Math" panose="02040503050406030204" pitchFamily="18" charset="0"/>
                          </a:rPr>
                          <m:t>9</m:t>
                        </m:r>
                      </m:num>
                      <m:den>
                        <m:r>
                          <a:rPr lang="en-US" sz="1500" i="1">
                            <a:latin typeface="Cambria Math" panose="02040503050406030204" pitchFamily="18" charset="0"/>
                          </a:rPr>
                          <m:t>10</m:t>
                        </m:r>
                      </m:den>
                    </m:f>
                    <m:r>
                      <a:rPr lang="en-US" sz="1500" b="0" i="1" smtClean="0">
                        <a:latin typeface="Cambria Math" panose="02040503050406030204" pitchFamily="18" charset="0"/>
                      </a:rPr>
                      <m:t>)</m:t>
                    </m:r>
                  </m:oMath>
                </a14:m>
                <a:r>
                  <a:rPr lang="en-US" sz="1500" baseline="45000"/>
                  <a:t>k</a:t>
                </a:r>
              </a:p>
              <a:p>
                <a:pPr marL="0" indent="0">
                  <a:buNone/>
                </a:pPr>
                <a:r>
                  <a:rPr lang="en-US" sz="1500"/>
                  <a:t>If k = 66, this is &lt; 0.1%. If k = 132, this is &lt; 0.0001%</a:t>
                </a:r>
              </a:p>
            </p:txBody>
          </p:sp>
        </mc:Choice>
        <mc:Fallback>
          <p:sp>
            <p:nvSpPr>
              <p:cNvPr id="3" name="Content Placeholder 2">
                <a:extLst>
                  <a:ext uri="{FF2B5EF4-FFF2-40B4-BE49-F238E27FC236}">
                    <a16:creationId xmlns:a16="http://schemas.microsoft.com/office/drawing/2014/main" id="{52F7EE1E-31D0-4D0D-95B8-94EEB067E2FF}"/>
                  </a:ext>
                </a:extLst>
              </p:cNvPr>
              <p:cNvSpPr>
                <a:spLocks noGrp="1" noRot="1" noChangeAspect="1" noMove="1" noResize="1" noEditPoints="1" noAdjustHandles="1" noChangeArrowheads="1" noChangeShapeType="1" noTextEdit="1"/>
              </p:cNvSpPr>
              <p:nvPr>
                <p:ph idx="1"/>
              </p:nvPr>
            </p:nvSpPr>
            <p:spPr>
              <a:xfrm>
                <a:off x="685800" y="2194560"/>
                <a:ext cx="10820400" cy="4024125"/>
              </a:xfrm>
              <a:blipFill>
                <a:blip r:embed="rId3"/>
                <a:stretch>
                  <a:fillRect l="-1014" t="-758" r="-225"/>
                </a:stretch>
              </a:blipFill>
            </p:spPr>
            <p:txBody>
              <a:bodyPr/>
              <a:lstStyle/>
              <a:p>
                <a:r>
                  <a:rPr lang="en-US">
                    <a:noFill/>
                  </a:rPr>
                  <a:t> </a:t>
                </a:r>
              </a:p>
            </p:txBody>
          </p:sp>
        </mc:Fallback>
      </mc:AlternateContent>
    </p:spTree>
    <p:extLst>
      <p:ext uri="{BB962C8B-B14F-4D97-AF65-F5344CB8AC3E}">
        <p14:creationId xmlns:p14="http://schemas.microsoft.com/office/powerpoint/2010/main" val="3743207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184FA60-56E6-4C39-B1D1-F8DA36DE1F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2DDB4C7A-BF93-437A-92BD-62C1A2B93C72}"/>
              </a:ext>
            </a:extLst>
          </p:cNvPr>
          <p:cNvSpPr>
            <a:spLocks noGrp="1"/>
          </p:cNvSpPr>
          <p:nvPr>
            <p:ph idx="1"/>
          </p:nvPr>
        </p:nvSpPr>
        <p:spPr>
          <a:xfrm>
            <a:off x="804334" y="630827"/>
            <a:ext cx="9222535" cy="3845311"/>
          </a:xfrm>
        </p:spPr>
        <p:txBody>
          <a:bodyPr anchor="ctr">
            <a:normAutofit/>
          </a:bodyPr>
          <a:lstStyle/>
          <a:p>
            <a:pPr marL="0" indent="0">
              <a:buNone/>
            </a:pPr>
            <a:r>
              <a:rPr lang="en-US" sz="2000"/>
              <a:t>This was an example of a </a:t>
            </a:r>
            <a:r>
              <a:rPr lang="en-US" sz="2000" b="1"/>
              <a:t>Monte Carlo</a:t>
            </a:r>
            <a:r>
              <a:rPr lang="en-US" sz="2000"/>
              <a:t> randomized algorithm: such an algorithm is always fast, but sometimes returns the wrong answer.</a:t>
            </a:r>
          </a:p>
          <a:p>
            <a:pPr marL="0" indent="0">
              <a:buNone/>
            </a:pPr>
            <a:r>
              <a:rPr lang="en-US" sz="2000"/>
              <a:t>When you get to them in CSCI 104, you will see that a</a:t>
            </a:r>
            <a:r>
              <a:rPr lang="en-US" sz="2000" b="1"/>
              <a:t> Bloom Filter</a:t>
            </a:r>
            <a:r>
              <a:rPr lang="en-US" sz="2000"/>
              <a:t> is a Monte Carlo data structure.</a:t>
            </a:r>
          </a:p>
          <a:p>
            <a:pPr marL="0" indent="0">
              <a:buNone/>
            </a:pPr>
            <a:r>
              <a:rPr lang="en-US" sz="2000"/>
              <a:t>The other type of randomized algorithm is a </a:t>
            </a:r>
            <a:r>
              <a:rPr lang="en-US" sz="2000" b="1"/>
              <a:t>Las Vegas</a:t>
            </a:r>
            <a:r>
              <a:rPr lang="en-US" sz="2000"/>
              <a:t> algorithm: it is always right, but sometimes takes a long time.</a:t>
            </a:r>
          </a:p>
          <a:p>
            <a:pPr marL="0" indent="0">
              <a:buNone/>
            </a:pPr>
            <a:r>
              <a:rPr lang="en-US" sz="2000"/>
              <a:t>QuickSort, and HashTables, are examples of this type.</a:t>
            </a:r>
          </a:p>
        </p:txBody>
      </p:sp>
      <p:pic>
        <p:nvPicPr>
          <p:cNvPr id="10" name="Picture 9">
            <a:extLst>
              <a:ext uri="{FF2B5EF4-FFF2-40B4-BE49-F238E27FC236}">
                <a16:creationId xmlns:a16="http://schemas.microsoft.com/office/drawing/2014/main" id="{287356FD-82C7-4E0B-9494-355CAE397DA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alphaModFix amt="75000"/>
            <a:extLst>
              <a:ext uri="{28A0092B-C50C-407E-A947-70E740481C1C}">
                <a14:useLocalDpi xmlns:a14="http://schemas.microsoft.com/office/drawing/2010/main" val="0"/>
              </a:ext>
            </a:extLst>
          </a:blip>
          <a:srcRect r="62946" b="15805"/>
          <a:stretch/>
        </p:blipFill>
        <p:spPr>
          <a:xfrm rot="5400000" flipH="1" flipV="1">
            <a:off x="8887991" y="3553991"/>
            <a:ext cx="4517571" cy="2090448"/>
          </a:xfrm>
          <a:prstGeom prst="rect">
            <a:avLst/>
          </a:prstGeom>
          <a:noFill/>
        </p:spPr>
      </p:pic>
      <p:sp>
        <p:nvSpPr>
          <p:cNvPr id="2" name="Title 1">
            <a:extLst>
              <a:ext uri="{FF2B5EF4-FFF2-40B4-BE49-F238E27FC236}">
                <a16:creationId xmlns:a16="http://schemas.microsoft.com/office/drawing/2014/main" id="{D9070803-A72F-408E-8376-CFFCBF7E63E0}"/>
              </a:ext>
            </a:extLst>
          </p:cNvPr>
          <p:cNvSpPr>
            <a:spLocks noGrp="1"/>
          </p:cNvSpPr>
          <p:nvPr>
            <p:ph type="title"/>
          </p:nvPr>
        </p:nvSpPr>
        <p:spPr>
          <a:xfrm>
            <a:off x="1001486" y="4771908"/>
            <a:ext cx="9845190" cy="1293028"/>
          </a:xfrm>
        </p:spPr>
        <p:txBody>
          <a:bodyPr>
            <a:normAutofit/>
          </a:bodyPr>
          <a:lstStyle/>
          <a:p>
            <a:pPr algn="l"/>
            <a:r>
              <a:rPr lang="en-US"/>
              <a:t>Randomized Algorithms</a:t>
            </a:r>
          </a:p>
        </p:txBody>
      </p:sp>
    </p:spTree>
    <p:extLst>
      <p:ext uri="{BB962C8B-B14F-4D97-AF65-F5344CB8AC3E}">
        <p14:creationId xmlns:p14="http://schemas.microsoft.com/office/powerpoint/2010/main" val="3023886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ounded Rectangle 14">
            <a:extLst>
              <a:ext uri="{FF2B5EF4-FFF2-40B4-BE49-F238E27FC236}">
                <a16:creationId xmlns:a16="http://schemas.microsoft.com/office/drawing/2014/main" id="{934B872D-6FE9-472A-9E92-342E41DA7C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0"/>
            <a:ext cx="7555992"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10" name="Rectangle 9">
            <a:extLst>
              <a:ext uri="{FF2B5EF4-FFF2-40B4-BE49-F238E27FC236}">
                <a16:creationId xmlns:a16="http://schemas.microsoft.com/office/drawing/2014/main" id="{488DEBA6-2ED2-4FED-8AAB-2F855348DD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36008" cy="6858000"/>
          </a:xfrm>
          <a:prstGeom prst="rect">
            <a:avLst/>
          </a:prstGeom>
          <a:ln>
            <a:noFill/>
          </a:ln>
          <a:effectLst>
            <a:outerShdw blurRad="63500" dist="38100" algn="l" rotWithShape="0">
              <a:prstClr val="black">
                <a:alpha val="40000"/>
              </a:prstClr>
            </a:outerShdw>
          </a:effectLst>
        </p:spPr>
        <p:style>
          <a:lnRef idx="2">
            <a:schemeClr val="accent1">
              <a:shade val="50000"/>
            </a:schemeClr>
          </a:lnRef>
          <a:fillRef idx="1003">
            <a:schemeClr val="dk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pic>
        <p:nvPicPr>
          <p:cNvPr id="12" name="Picture 11">
            <a:extLst>
              <a:ext uri="{FF2B5EF4-FFF2-40B4-BE49-F238E27FC236}">
                <a16:creationId xmlns:a16="http://schemas.microsoft.com/office/drawing/2014/main" id="{32162F0F-A9B7-409A-AD12-ADD441861C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6697" r="55278"/>
          <a:stretch/>
        </p:blipFill>
        <p:spPr>
          <a:xfrm>
            <a:off x="0" y="4375150"/>
            <a:ext cx="4636008" cy="2482850"/>
          </a:xfrm>
          <a:prstGeom prst="rect">
            <a:avLst/>
          </a:prstGeom>
        </p:spPr>
      </p:pic>
      <p:sp>
        <p:nvSpPr>
          <p:cNvPr id="2" name="Title 1">
            <a:extLst>
              <a:ext uri="{FF2B5EF4-FFF2-40B4-BE49-F238E27FC236}">
                <a16:creationId xmlns:a16="http://schemas.microsoft.com/office/drawing/2014/main" id="{4AFAF830-7094-4331-815A-FFB54AE48DDB}"/>
              </a:ext>
            </a:extLst>
          </p:cNvPr>
          <p:cNvSpPr>
            <a:spLocks noGrp="1"/>
          </p:cNvSpPr>
          <p:nvPr>
            <p:ph type="title"/>
          </p:nvPr>
        </p:nvSpPr>
        <p:spPr>
          <a:xfrm>
            <a:off x="643466" y="804334"/>
            <a:ext cx="3471333" cy="5249333"/>
          </a:xfrm>
        </p:spPr>
        <p:txBody>
          <a:bodyPr>
            <a:normAutofit/>
          </a:bodyPr>
          <a:lstStyle/>
          <a:p>
            <a:r>
              <a:rPr lang="en-US">
                <a:solidFill>
                  <a:srgbClr val="FFFFFF"/>
                </a:solidFill>
              </a:rPr>
              <a:t>The Uniform Distribution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AC5DCD1-2F0D-4DC5-8F2E-1EFEFC0C1863}"/>
                  </a:ext>
                </a:extLst>
              </p:cNvPr>
              <p:cNvSpPr>
                <a:spLocks noGrp="1"/>
              </p:cNvSpPr>
              <p:nvPr>
                <p:ph idx="1"/>
              </p:nvPr>
            </p:nvSpPr>
            <p:spPr>
              <a:xfrm>
                <a:off x="5234722" y="804334"/>
                <a:ext cx="6271477" cy="5249333"/>
              </a:xfrm>
            </p:spPr>
            <p:txBody>
              <a:bodyPr anchor="ctr">
                <a:normAutofit/>
              </a:bodyPr>
              <a:lstStyle/>
              <a:p>
                <a:pPr marL="0" indent="0">
                  <a:buNone/>
                </a:pPr>
                <a:r>
                  <a:rPr lang="en-US" sz="2000">
                    <a:solidFill>
                      <a:schemeClr val="tx2"/>
                    </a:solidFill>
                  </a:rPr>
                  <a:t>In the previous problem, we assumed something.</a:t>
                </a:r>
              </a:p>
              <a:p>
                <a:pPr marL="0" indent="0">
                  <a:buNone/>
                </a:pPr>
                <a:r>
                  <a:rPr lang="en-US" sz="2000">
                    <a:solidFill>
                      <a:schemeClr val="tx2"/>
                    </a:solidFill>
                  </a:rPr>
                  <a:t>The </a:t>
                </a:r>
                <a:r>
                  <a:rPr lang="en-US" sz="2000" b="1">
                    <a:solidFill>
                      <a:schemeClr val="tx2"/>
                    </a:solidFill>
                  </a:rPr>
                  <a:t>uniform distribution</a:t>
                </a:r>
                <a:r>
                  <a:rPr lang="en-US" sz="2000">
                    <a:solidFill>
                      <a:schemeClr val="tx2"/>
                    </a:solidFill>
                  </a:rPr>
                  <a:t> assigns the probability </a:t>
                </a:r>
                <a14:m>
                  <m:oMath xmlns:m="http://schemas.openxmlformats.org/officeDocument/2006/math">
                    <m:f>
                      <m:fPr>
                        <m:ctrlPr>
                          <a:rPr lang="en-US" sz="2000" i="1">
                            <a:solidFill>
                              <a:schemeClr val="tx2"/>
                            </a:solidFill>
                            <a:latin typeface="Cambria Math" panose="02040503050406030204" pitchFamily="18" charset="0"/>
                          </a:rPr>
                        </m:ctrlPr>
                      </m:fPr>
                      <m:num>
                        <m:r>
                          <a:rPr lang="en-US" sz="2000" b="0" i="1">
                            <a:solidFill>
                              <a:schemeClr val="tx2"/>
                            </a:solidFill>
                            <a:latin typeface="Cambria Math" panose="02040503050406030204" pitchFamily="18" charset="0"/>
                          </a:rPr>
                          <m:t>1</m:t>
                        </m:r>
                      </m:num>
                      <m:den>
                        <m:r>
                          <a:rPr lang="en-US" sz="2000" b="0" i="1">
                            <a:solidFill>
                              <a:schemeClr val="tx2"/>
                            </a:solidFill>
                            <a:latin typeface="Cambria Math" panose="02040503050406030204" pitchFamily="18" charset="0"/>
                          </a:rPr>
                          <m:t>𝑛</m:t>
                        </m:r>
                      </m:den>
                    </m:f>
                  </m:oMath>
                </a14:m>
                <a:r>
                  <a:rPr lang="en-US" sz="2000">
                    <a:solidFill>
                      <a:schemeClr val="tx2"/>
                    </a:solidFill>
                  </a:rPr>
                  <a:t> to each of the n elements in the sample space.</a:t>
                </a:r>
              </a:p>
              <a:p>
                <a:r>
                  <a:rPr lang="en-US" sz="2000">
                    <a:solidFill>
                      <a:schemeClr val="tx2"/>
                    </a:solidFill>
                  </a:rPr>
                  <a:t>An unbiased coin assigns </a:t>
                </a:r>
                <a14:m>
                  <m:oMath xmlns:m="http://schemas.openxmlformats.org/officeDocument/2006/math">
                    <m:f>
                      <m:fPr>
                        <m:type m:val="skw"/>
                        <m:ctrlPr>
                          <a:rPr lang="en-US" sz="2000" i="1">
                            <a:solidFill>
                              <a:schemeClr val="tx2"/>
                            </a:solidFill>
                            <a:latin typeface="Cambria Math" panose="02040503050406030204" pitchFamily="18" charset="0"/>
                          </a:rPr>
                        </m:ctrlPr>
                      </m:fPr>
                      <m:num>
                        <m:r>
                          <a:rPr lang="en-US" sz="2000" b="0" i="1">
                            <a:solidFill>
                              <a:schemeClr val="tx2"/>
                            </a:solidFill>
                            <a:latin typeface="Cambria Math" panose="02040503050406030204" pitchFamily="18" charset="0"/>
                          </a:rPr>
                          <m:t>1</m:t>
                        </m:r>
                      </m:num>
                      <m:den>
                        <m:r>
                          <a:rPr lang="en-US" sz="2000" b="0" i="1">
                            <a:solidFill>
                              <a:schemeClr val="tx2"/>
                            </a:solidFill>
                            <a:latin typeface="Cambria Math" panose="02040503050406030204" pitchFamily="18" charset="0"/>
                          </a:rPr>
                          <m:t>2</m:t>
                        </m:r>
                      </m:den>
                    </m:f>
                  </m:oMath>
                </a14:m>
                <a:r>
                  <a:rPr lang="en-US" sz="2000">
                    <a:solidFill>
                      <a:schemeClr val="tx2"/>
                    </a:solidFill>
                  </a:rPr>
                  <a:t> to both heads and tails</a:t>
                </a:r>
              </a:p>
              <a:p>
                <a:r>
                  <a:rPr lang="en-US" sz="2000">
                    <a:solidFill>
                      <a:schemeClr val="tx2"/>
                    </a:solidFill>
                  </a:rPr>
                  <a:t>An unbiased die assigns </a:t>
                </a:r>
                <a14:m>
                  <m:oMath xmlns:m="http://schemas.openxmlformats.org/officeDocument/2006/math">
                    <m:f>
                      <m:fPr>
                        <m:type m:val="skw"/>
                        <m:ctrlPr>
                          <a:rPr lang="en-US" sz="2000" i="1">
                            <a:solidFill>
                              <a:schemeClr val="tx2"/>
                            </a:solidFill>
                            <a:latin typeface="Cambria Math" panose="02040503050406030204" pitchFamily="18" charset="0"/>
                          </a:rPr>
                        </m:ctrlPr>
                      </m:fPr>
                      <m:num>
                        <m:r>
                          <a:rPr lang="en-US" sz="2000" b="0" i="1">
                            <a:solidFill>
                              <a:schemeClr val="tx2"/>
                            </a:solidFill>
                            <a:latin typeface="Cambria Math" panose="02040503050406030204" pitchFamily="18" charset="0"/>
                          </a:rPr>
                          <m:t>1</m:t>
                        </m:r>
                      </m:num>
                      <m:den>
                        <m:r>
                          <a:rPr lang="en-US" sz="2000" b="0" i="1">
                            <a:solidFill>
                              <a:schemeClr val="tx2"/>
                            </a:solidFill>
                            <a:latin typeface="Cambria Math" panose="02040503050406030204" pitchFamily="18" charset="0"/>
                          </a:rPr>
                          <m:t>6</m:t>
                        </m:r>
                      </m:den>
                    </m:f>
                  </m:oMath>
                </a14:m>
                <a:r>
                  <a:rPr lang="en-US" sz="2000">
                    <a:solidFill>
                      <a:schemeClr val="tx2"/>
                    </a:solidFill>
                  </a:rPr>
                  <a:t> to each side.</a:t>
                </a:r>
              </a:p>
              <a:p>
                <a:r>
                  <a:rPr lang="en-US" sz="2000">
                    <a:solidFill>
                      <a:schemeClr val="tx2"/>
                    </a:solidFill>
                  </a:rPr>
                  <a:t>Two unbiased dice assigns </a:t>
                </a:r>
                <a14:m>
                  <m:oMath xmlns:m="http://schemas.openxmlformats.org/officeDocument/2006/math">
                    <m:f>
                      <m:fPr>
                        <m:type m:val="skw"/>
                        <m:ctrlPr>
                          <a:rPr lang="en-US" sz="2000" i="1">
                            <a:solidFill>
                              <a:schemeClr val="tx2"/>
                            </a:solidFill>
                            <a:latin typeface="Cambria Math" panose="02040503050406030204" pitchFamily="18" charset="0"/>
                          </a:rPr>
                        </m:ctrlPr>
                      </m:fPr>
                      <m:num>
                        <m:r>
                          <a:rPr lang="en-US" sz="2000" b="0" i="1">
                            <a:solidFill>
                              <a:schemeClr val="tx2"/>
                            </a:solidFill>
                            <a:latin typeface="Cambria Math" panose="02040503050406030204" pitchFamily="18" charset="0"/>
                          </a:rPr>
                          <m:t>1</m:t>
                        </m:r>
                      </m:num>
                      <m:den>
                        <m:r>
                          <a:rPr lang="en-US" sz="2000" b="0" i="1">
                            <a:solidFill>
                              <a:schemeClr val="tx2"/>
                            </a:solidFill>
                            <a:latin typeface="Cambria Math" panose="02040503050406030204" pitchFamily="18" charset="0"/>
                          </a:rPr>
                          <m:t>36</m:t>
                        </m:r>
                      </m:den>
                    </m:f>
                  </m:oMath>
                </a14:m>
                <a:r>
                  <a:rPr lang="en-US" sz="2000">
                    <a:solidFill>
                      <a:schemeClr val="tx2"/>
                    </a:solidFill>
                  </a:rPr>
                  <a:t> to each result.</a:t>
                </a:r>
              </a:p>
              <a:p>
                <a:pPr marL="0" indent="0">
                  <a:buNone/>
                </a:pPr>
                <a:r>
                  <a:rPr lang="en-US" sz="2000">
                    <a:solidFill>
                      <a:schemeClr val="tx2"/>
                    </a:solidFill>
                  </a:rPr>
                  <a:t>If S is a sample space of equally likely outcomes, and E is an event of S, then the probability of E is</a:t>
                </a:r>
              </a:p>
              <a:p>
                <a:pPr marL="0" indent="0">
                  <a:buNone/>
                </a:pPr>
                <a14:m>
                  <m:oMathPara xmlns:m="http://schemas.openxmlformats.org/officeDocument/2006/math">
                    <m:oMathParaPr>
                      <m:jc m:val="centerGroup"/>
                    </m:oMathParaPr>
                    <m:oMath xmlns:m="http://schemas.openxmlformats.org/officeDocument/2006/math">
                      <m:r>
                        <a:rPr lang="en-US" sz="2000" b="0" i="1">
                          <a:solidFill>
                            <a:schemeClr val="tx2"/>
                          </a:solidFill>
                          <a:latin typeface="Cambria Math" panose="02040503050406030204" pitchFamily="18" charset="0"/>
                        </a:rPr>
                        <m:t>𝑝</m:t>
                      </m:r>
                      <m:d>
                        <m:dPr>
                          <m:ctrlPr>
                            <a:rPr lang="en-US" sz="2000" b="0" i="1">
                              <a:solidFill>
                                <a:schemeClr val="tx2"/>
                              </a:solidFill>
                              <a:latin typeface="Cambria Math" panose="02040503050406030204" pitchFamily="18" charset="0"/>
                            </a:rPr>
                          </m:ctrlPr>
                        </m:dPr>
                        <m:e>
                          <m:r>
                            <a:rPr lang="en-US" sz="2000" b="0" i="1">
                              <a:solidFill>
                                <a:schemeClr val="tx2"/>
                              </a:solidFill>
                              <a:latin typeface="Cambria Math" panose="02040503050406030204" pitchFamily="18" charset="0"/>
                            </a:rPr>
                            <m:t>𝐸</m:t>
                          </m:r>
                        </m:e>
                      </m:d>
                      <m:r>
                        <a:rPr lang="en-US" sz="2000" b="0" i="1">
                          <a:solidFill>
                            <a:schemeClr val="tx2"/>
                          </a:solidFill>
                          <a:latin typeface="Cambria Math" panose="02040503050406030204" pitchFamily="18" charset="0"/>
                        </a:rPr>
                        <m:t>= </m:t>
                      </m:r>
                      <m:f>
                        <m:fPr>
                          <m:ctrlPr>
                            <a:rPr lang="en-US" sz="2000" b="0" i="1">
                              <a:solidFill>
                                <a:schemeClr val="tx2"/>
                              </a:solidFill>
                              <a:latin typeface="Cambria Math" panose="02040503050406030204" pitchFamily="18" charset="0"/>
                            </a:rPr>
                          </m:ctrlPr>
                        </m:fPr>
                        <m:num>
                          <m:r>
                            <a:rPr lang="en-US" sz="2000" b="0" i="1">
                              <a:solidFill>
                                <a:schemeClr val="tx2"/>
                              </a:solidFill>
                              <a:latin typeface="Cambria Math" panose="02040503050406030204" pitchFamily="18" charset="0"/>
                            </a:rPr>
                            <m:t>|</m:t>
                          </m:r>
                          <m:r>
                            <a:rPr lang="en-US" sz="2000" b="0" i="1">
                              <a:solidFill>
                                <a:schemeClr val="tx2"/>
                              </a:solidFill>
                              <a:latin typeface="Cambria Math" panose="02040503050406030204" pitchFamily="18" charset="0"/>
                            </a:rPr>
                            <m:t>𝐸</m:t>
                          </m:r>
                          <m:r>
                            <a:rPr lang="en-US" sz="2000" b="0" i="1">
                              <a:solidFill>
                                <a:schemeClr val="tx2"/>
                              </a:solidFill>
                              <a:latin typeface="Cambria Math" panose="02040503050406030204" pitchFamily="18" charset="0"/>
                            </a:rPr>
                            <m:t>|</m:t>
                          </m:r>
                        </m:num>
                        <m:den>
                          <m:r>
                            <a:rPr lang="en-US" sz="2000" b="0" i="1">
                              <a:solidFill>
                                <a:schemeClr val="tx2"/>
                              </a:solidFill>
                              <a:latin typeface="Cambria Math" panose="02040503050406030204" pitchFamily="18" charset="0"/>
                            </a:rPr>
                            <m:t>|</m:t>
                          </m:r>
                          <m:r>
                            <a:rPr lang="en-US" sz="2000" b="0" i="1">
                              <a:solidFill>
                                <a:schemeClr val="tx2"/>
                              </a:solidFill>
                              <a:latin typeface="Cambria Math" panose="02040503050406030204" pitchFamily="18" charset="0"/>
                            </a:rPr>
                            <m:t>𝑆</m:t>
                          </m:r>
                          <m:r>
                            <a:rPr lang="en-US" sz="2000" b="0" i="1">
                              <a:solidFill>
                                <a:schemeClr val="tx2"/>
                              </a:solidFill>
                              <a:latin typeface="Cambria Math" panose="02040503050406030204" pitchFamily="18" charset="0"/>
                            </a:rPr>
                            <m:t>|</m:t>
                          </m:r>
                        </m:den>
                      </m:f>
                    </m:oMath>
                  </m:oMathPara>
                </a14:m>
                <a:endParaRPr lang="en-US" sz="2000">
                  <a:solidFill>
                    <a:schemeClr val="tx2"/>
                  </a:solidFill>
                </a:endParaRPr>
              </a:p>
            </p:txBody>
          </p:sp>
        </mc:Choice>
        <mc:Fallback xmlns="">
          <p:sp>
            <p:nvSpPr>
              <p:cNvPr id="3" name="Content Placeholder 2">
                <a:extLst>
                  <a:ext uri="{FF2B5EF4-FFF2-40B4-BE49-F238E27FC236}">
                    <a16:creationId xmlns:a16="http://schemas.microsoft.com/office/drawing/2014/main" id="{5AC5DCD1-2F0D-4DC5-8F2E-1EFEFC0C1863}"/>
                  </a:ext>
                </a:extLst>
              </p:cNvPr>
              <p:cNvSpPr>
                <a:spLocks noGrp="1" noRot="1" noChangeAspect="1" noMove="1" noResize="1" noEditPoints="1" noAdjustHandles="1" noChangeArrowheads="1" noChangeShapeType="1" noTextEdit="1"/>
              </p:cNvSpPr>
              <p:nvPr>
                <p:ph idx="1"/>
              </p:nvPr>
            </p:nvSpPr>
            <p:spPr>
              <a:xfrm>
                <a:off x="5234722" y="804334"/>
                <a:ext cx="6271477" cy="5249333"/>
              </a:xfrm>
              <a:blipFill>
                <a:blip r:embed="rId3"/>
                <a:stretch>
                  <a:fillRect l="-1070" r="-2043"/>
                </a:stretch>
              </a:blipFill>
            </p:spPr>
            <p:txBody>
              <a:bodyPr/>
              <a:lstStyle/>
              <a:p>
                <a:r>
                  <a:rPr lang="en-US">
                    <a:noFill/>
                  </a:rPr>
                  <a:t> </a:t>
                </a:r>
              </a:p>
            </p:txBody>
          </p:sp>
        </mc:Fallback>
      </mc:AlternateContent>
    </p:spTree>
    <p:extLst>
      <p:ext uri="{BB962C8B-B14F-4D97-AF65-F5344CB8AC3E}">
        <p14:creationId xmlns:p14="http://schemas.microsoft.com/office/powerpoint/2010/main" val="2227725294"/>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3000"/>
                <a:shade val="98000"/>
                <a:satMod val="150000"/>
                <a:lumMod val="102000"/>
              </a:schemeClr>
            </a:gs>
            <a:gs pos="50000">
              <a:schemeClr val="bg1">
                <a:tint val="98000"/>
                <a:shade val="90000"/>
                <a:satMod val="130000"/>
                <a:lumMod val="103000"/>
              </a:schemeClr>
            </a:gs>
            <a:gs pos="100000">
              <a:schemeClr val="bg1">
                <a:shade val="63000"/>
                <a:satMod val="120000"/>
              </a:schemeClr>
            </a:gs>
          </a:gsLst>
          <a:lin ang="5400000" scaled="0"/>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6A3F16E-CC60-4737-8CBB-9568A351D3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A20EF11-1BF4-4249-95D8-DAC0BEF4DD3E}"/>
              </a:ext>
            </a:extLst>
          </p:cNvPr>
          <p:cNvSpPr>
            <a:spLocks noGrp="1"/>
          </p:cNvSpPr>
          <p:nvPr>
            <p:ph type="title"/>
          </p:nvPr>
        </p:nvSpPr>
        <p:spPr>
          <a:xfrm>
            <a:off x="4090507" y="764372"/>
            <a:ext cx="7434070" cy="1432289"/>
          </a:xfrm>
        </p:spPr>
        <p:txBody>
          <a:bodyPr>
            <a:normAutofit/>
          </a:bodyPr>
          <a:lstStyle/>
          <a:p>
            <a:r>
              <a:rPr lang="en-US"/>
              <a:t>The Prosecutor’s Fallacy</a:t>
            </a:r>
          </a:p>
        </p:txBody>
      </p:sp>
      <p:sp>
        <p:nvSpPr>
          <p:cNvPr id="10" name="Rectangle 9">
            <a:extLst>
              <a:ext uri="{FF2B5EF4-FFF2-40B4-BE49-F238E27FC236}">
                <a16:creationId xmlns:a16="http://schemas.microsoft.com/office/drawing/2014/main" id="{C0DABE73-66EA-42B0-AB0A-9FB1C0AD7A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06393" cy="6858000"/>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a:effectLst>
            <a:outerShdw blurRad="635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pic>
        <p:nvPicPr>
          <p:cNvPr id="12" name="Picture 11">
            <a:extLst>
              <a:ext uri="{FF2B5EF4-FFF2-40B4-BE49-F238E27FC236}">
                <a16:creationId xmlns:a16="http://schemas.microsoft.com/office/drawing/2014/main" id="{1E4917B9-5D95-4999-9E13-3568EDD4234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531" r="43746" b="531"/>
          <a:stretch/>
        </p:blipFill>
        <p:spPr>
          <a:xfrm rot="5400000" flipH="1" flipV="1">
            <a:off x="-1264032" y="2187576"/>
            <a:ext cx="6857999" cy="2482850"/>
          </a:xfrm>
          <a:prstGeom prst="rect">
            <a:avLst/>
          </a:prstGeom>
        </p:spPr>
      </p:pic>
      <p:sp>
        <p:nvSpPr>
          <p:cNvPr id="3" name="Content Placeholder 2">
            <a:extLst>
              <a:ext uri="{FF2B5EF4-FFF2-40B4-BE49-F238E27FC236}">
                <a16:creationId xmlns:a16="http://schemas.microsoft.com/office/drawing/2014/main" id="{5291A393-0FE2-4DA3-B46C-7CEC24A1E8A1}"/>
              </a:ext>
            </a:extLst>
          </p:cNvPr>
          <p:cNvSpPr>
            <a:spLocks noGrp="1"/>
          </p:cNvSpPr>
          <p:nvPr>
            <p:ph idx="1"/>
          </p:nvPr>
        </p:nvSpPr>
        <p:spPr>
          <a:xfrm>
            <a:off x="4090507" y="2628900"/>
            <a:ext cx="7454077" cy="3589785"/>
          </a:xfrm>
        </p:spPr>
        <p:txBody>
          <a:bodyPr>
            <a:normAutofit/>
          </a:bodyPr>
          <a:lstStyle/>
          <a:p>
            <a:pPr marL="0" indent="0">
              <a:buNone/>
            </a:pPr>
            <a:r>
              <a:rPr lang="en-US" sz="1700"/>
              <a:t>You are accused of speeding.</a:t>
            </a:r>
          </a:p>
          <a:p>
            <a:pPr marL="0" indent="0">
              <a:buNone/>
            </a:pPr>
            <a:r>
              <a:rPr lang="en-US" sz="1700"/>
              <a:t>The prosecutor notes that you have a radar detector (it detects when police are using their radar system which identifies speeders).</a:t>
            </a:r>
          </a:p>
          <a:p>
            <a:pPr marL="0" indent="0">
              <a:buNone/>
            </a:pPr>
            <a:r>
              <a:rPr lang="en-US" sz="1700"/>
              <a:t>The prosecutor also notes that 80% of speeders have radar detectors, so you are probably guilty.</a:t>
            </a:r>
          </a:p>
          <a:p>
            <a:pPr marL="0" indent="0">
              <a:buNone/>
            </a:pPr>
            <a:r>
              <a:rPr lang="en-US" sz="1700"/>
              <a:t>Is there any flaw in his reasoning?</a:t>
            </a:r>
          </a:p>
          <a:p>
            <a:pPr marL="0" indent="0">
              <a:buNone/>
            </a:pPr>
            <a:r>
              <a:rPr lang="en-US" sz="1700"/>
              <a:t>It could be that 1% of the population speeds, but 80% of all drivers have radar detectors, for example.  Now the same argument indicates you probably </a:t>
            </a:r>
            <a:r>
              <a:rPr lang="en-US" sz="1700" b="1"/>
              <a:t>aren’t</a:t>
            </a:r>
            <a:r>
              <a:rPr lang="en-US" sz="1700"/>
              <a:t> guilty!</a:t>
            </a:r>
          </a:p>
          <a:p>
            <a:pPr marL="0" indent="0">
              <a:buNone/>
            </a:pPr>
            <a:r>
              <a:rPr lang="en-US" sz="1700"/>
              <a:t>The fallacy is mistaking p(E|F) for p(F|E)</a:t>
            </a:r>
          </a:p>
        </p:txBody>
      </p:sp>
    </p:spTree>
    <p:extLst>
      <p:ext uri="{BB962C8B-B14F-4D97-AF65-F5344CB8AC3E}">
        <p14:creationId xmlns:p14="http://schemas.microsoft.com/office/powerpoint/2010/main" val="898834689"/>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ounded Rectangle 14">
            <a:extLst>
              <a:ext uri="{FF2B5EF4-FFF2-40B4-BE49-F238E27FC236}">
                <a16:creationId xmlns:a16="http://schemas.microsoft.com/office/drawing/2014/main" id="{934B872D-6FE9-472A-9E92-342E41DA7C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0"/>
            <a:ext cx="7555992"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10" name="Rectangle 9">
            <a:extLst>
              <a:ext uri="{FF2B5EF4-FFF2-40B4-BE49-F238E27FC236}">
                <a16:creationId xmlns:a16="http://schemas.microsoft.com/office/drawing/2014/main" id="{488DEBA6-2ED2-4FED-8AAB-2F855348DD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36008" cy="6858000"/>
          </a:xfrm>
          <a:prstGeom prst="rect">
            <a:avLst/>
          </a:prstGeom>
          <a:ln>
            <a:noFill/>
          </a:ln>
          <a:effectLst>
            <a:outerShdw blurRad="63500" dist="38100" algn="l" rotWithShape="0">
              <a:prstClr val="black">
                <a:alpha val="40000"/>
              </a:prstClr>
            </a:outerShdw>
          </a:effectLst>
        </p:spPr>
        <p:style>
          <a:lnRef idx="2">
            <a:schemeClr val="accent1">
              <a:shade val="50000"/>
            </a:schemeClr>
          </a:lnRef>
          <a:fillRef idx="1003">
            <a:schemeClr val="dk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pic>
        <p:nvPicPr>
          <p:cNvPr id="12" name="Picture 11">
            <a:extLst>
              <a:ext uri="{FF2B5EF4-FFF2-40B4-BE49-F238E27FC236}">
                <a16:creationId xmlns:a16="http://schemas.microsoft.com/office/drawing/2014/main" id="{32162F0F-A9B7-409A-AD12-ADD441861C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6697" r="55278"/>
          <a:stretch/>
        </p:blipFill>
        <p:spPr>
          <a:xfrm>
            <a:off x="0" y="4375150"/>
            <a:ext cx="4636008" cy="2482850"/>
          </a:xfrm>
          <a:prstGeom prst="rect">
            <a:avLst/>
          </a:prstGeom>
        </p:spPr>
      </p:pic>
      <p:sp>
        <p:nvSpPr>
          <p:cNvPr id="2" name="Title 1">
            <a:extLst>
              <a:ext uri="{FF2B5EF4-FFF2-40B4-BE49-F238E27FC236}">
                <a16:creationId xmlns:a16="http://schemas.microsoft.com/office/drawing/2014/main" id="{A9AA1852-77E1-44B2-BD8B-9A264ADA3167}"/>
              </a:ext>
            </a:extLst>
          </p:cNvPr>
          <p:cNvSpPr>
            <a:spLocks noGrp="1"/>
          </p:cNvSpPr>
          <p:nvPr>
            <p:ph type="title"/>
          </p:nvPr>
        </p:nvSpPr>
        <p:spPr>
          <a:xfrm>
            <a:off x="643466" y="804334"/>
            <a:ext cx="3471333" cy="5249333"/>
          </a:xfrm>
        </p:spPr>
        <p:txBody>
          <a:bodyPr>
            <a:normAutofit/>
          </a:bodyPr>
          <a:lstStyle/>
          <a:p>
            <a:r>
              <a:rPr lang="en-US">
                <a:solidFill>
                  <a:srgbClr val="FFFFFF"/>
                </a:solidFill>
              </a:rPr>
              <a:t>Simpson’s Paradox</a:t>
            </a:r>
          </a:p>
        </p:txBody>
      </p:sp>
      <p:sp>
        <p:nvSpPr>
          <p:cNvPr id="3" name="Content Placeholder 2">
            <a:extLst>
              <a:ext uri="{FF2B5EF4-FFF2-40B4-BE49-F238E27FC236}">
                <a16:creationId xmlns:a16="http://schemas.microsoft.com/office/drawing/2014/main" id="{05DC8D77-9B1D-4EAF-9B42-B0DAE949823C}"/>
              </a:ext>
            </a:extLst>
          </p:cNvPr>
          <p:cNvSpPr>
            <a:spLocks noGrp="1"/>
          </p:cNvSpPr>
          <p:nvPr>
            <p:ph idx="1"/>
          </p:nvPr>
        </p:nvSpPr>
        <p:spPr>
          <a:xfrm>
            <a:off x="5234722" y="804334"/>
            <a:ext cx="6271477" cy="5249333"/>
          </a:xfrm>
        </p:spPr>
        <p:txBody>
          <a:bodyPr anchor="ctr">
            <a:normAutofit/>
          </a:bodyPr>
          <a:lstStyle/>
          <a:p>
            <a:pPr marL="0" indent="0">
              <a:buNone/>
            </a:pPr>
            <a:r>
              <a:rPr lang="en-US" sz="1700" dirty="0">
                <a:solidFill>
                  <a:schemeClr val="tx2"/>
                </a:solidFill>
              </a:rPr>
              <a:t>Alice and Bob are studying for the CSCI 104 midterm.  They each do 25 practice problems, split over 2 types (graphs and probability).</a:t>
            </a:r>
          </a:p>
          <a:p>
            <a:pPr marL="0" indent="0">
              <a:buNone/>
            </a:pPr>
            <a:r>
              <a:rPr lang="en-US" sz="1700" dirty="0">
                <a:solidFill>
                  <a:schemeClr val="tx2"/>
                </a:solidFill>
              </a:rPr>
              <a:t>Bob does 5 graph problems, and gets 3 of them right.</a:t>
            </a:r>
          </a:p>
          <a:p>
            <a:pPr marL="0" indent="0">
              <a:buNone/>
            </a:pPr>
            <a:r>
              <a:rPr lang="en-US" sz="1700" dirty="0">
                <a:solidFill>
                  <a:schemeClr val="tx2"/>
                </a:solidFill>
              </a:rPr>
              <a:t>Alice does 20 graph problems, and gets 13 of them right.</a:t>
            </a:r>
          </a:p>
          <a:p>
            <a:pPr marL="0" indent="0">
              <a:buNone/>
            </a:pPr>
            <a:r>
              <a:rPr lang="en-US" sz="1700" dirty="0">
                <a:solidFill>
                  <a:schemeClr val="tx2"/>
                </a:solidFill>
              </a:rPr>
              <a:t>Bob does 20 probability problems and gets 15 of them right.</a:t>
            </a:r>
          </a:p>
          <a:p>
            <a:pPr marL="0" indent="0">
              <a:buNone/>
            </a:pPr>
            <a:r>
              <a:rPr lang="en-US" sz="1700" dirty="0">
                <a:solidFill>
                  <a:schemeClr val="tx2"/>
                </a:solidFill>
              </a:rPr>
              <a:t>Alice does 5 probability problems and gets 4 of them right.</a:t>
            </a:r>
          </a:p>
          <a:p>
            <a:pPr marL="0" indent="0">
              <a:buNone/>
            </a:pPr>
            <a:r>
              <a:rPr lang="en-US" sz="1700" dirty="0">
                <a:solidFill>
                  <a:schemeClr val="tx2"/>
                </a:solidFill>
              </a:rPr>
              <a:t>Bob got a 60% on graphs, Alice got a 65% </a:t>
            </a:r>
            <a:br>
              <a:rPr lang="en-US" sz="1700" dirty="0">
                <a:solidFill>
                  <a:schemeClr val="tx2"/>
                </a:solidFill>
              </a:rPr>
            </a:br>
            <a:r>
              <a:rPr lang="en-US" sz="1700" dirty="0">
                <a:solidFill>
                  <a:schemeClr val="tx2"/>
                </a:solidFill>
              </a:rPr>
              <a:t>(Alice did better).</a:t>
            </a:r>
          </a:p>
          <a:p>
            <a:pPr marL="0" indent="0">
              <a:buNone/>
            </a:pPr>
            <a:r>
              <a:rPr lang="en-US" sz="1700" dirty="0">
                <a:solidFill>
                  <a:schemeClr val="tx2"/>
                </a:solidFill>
              </a:rPr>
              <a:t>Bob got a 75% on probability, Alice got an 80% </a:t>
            </a:r>
            <a:br>
              <a:rPr lang="en-US" sz="1700" dirty="0">
                <a:solidFill>
                  <a:schemeClr val="tx2"/>
                </a:solidFill>
              </a:rPr>
            </a:br>
            <a:r>
              <a:rPr lang="en-US" sz="1700" dirty="0">
                <a:solidFill>
                  <a:schemeClr val="tx2"/>
                </a:solidFill>
              </a:rPr>
              <a:t>(Alice did better).</a:t>
            </a:r>
          </a:p>
          <a:p>
            <a:pPr marL="0" indent="0">
              <a:buNone/>
            </a:pPr>
            <a:r>
              <a:rPr lang="en-US" sz="1700" dirty="0">
                <a:solidFill>
                  <a:schemeClr val="tx2"/>
                </a:solidFill>
              </a:rPr>
              <a:t>Bob got 18 out of 25 problems right, Alice got 17 out of 25 right (Bob did better overall).</a:t>
            </a:r>
          </a:p>
        </p:txBody>
      </p:sp>
    </p:spTree>
    <p:extLst>
      <p:ext uri="{BB962C8B-B14F-4D97-AF65-F5344CB8AC3E}">
        <p14:creationId xmlns:p14="http://schemas.microsoft.com/office/powerpoint/2010/main" val="4175744333"/>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EA5387D-64D8-4D6C-B109-FF4E81DF60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607E2B48-D808-40D9-9F99-E52979A401E0}"/>
              </a:ext>
            </a:extLst>
          </p:cNvPr>
          <p:cNvPicPr>
            <a:picLocks noChangeAspect="1"/>
          </p:cNvPicPr>
          <p:nvPr/>
        </p:nvPicPr>
        <p:blipFill rotWithShape="1">
          <a:blip r:embed="rId2">
            <a:alphaModFix amt="30000"/>
          </a:blip>
          <a:srcRect t="9523" b="6208"/>
          <a:stretch/>
        </p:blipFill>
        <p:spPr>
          <a:xfrm>
            <a:off x="20" y="10"/>
            <a:ext cx="12191980" cy="6857990"/>
          </a:xfrm>
          <a:prstGeom prst="rect">
            <a:avLst/>
          </a:prstGeom>
        </p:spPr>
      </p:pic>
      <p:sp>
        <p:nvSpPr>
          <p:cNvPr id="2" name="Title 1">
            <a:extLst>
              <a:ext uri="{FF2B5EF4-FFF2-40B4-BE49-F238E27FC236}">
                <a16:creationId xmlns:a16="http://schemas.microsoft.com/office/drawing/2014/main" id="{513D2159-1D53-4617-8468-CEEBCB463FFC}"/>
              </a:ext>
            </a:extLst>
          </p:cNvPr>
          <p:cNvSpPr>
            <a:spLocks noGrp="1"/>
          </p:cNvSpPr>
          <p:nvPr>
            <p:ph type="title"/>
          </p:nvPr>
        </p:nvSpPr>
        <p:spPr>
          <a:xfrm>
            <a:off x="2895600" y="764373"/>
            <a:ext cx="8610600" cy="1293028"/>
          </a:xfrm>
        </p:spPr>
        <p:txBody>
          <a:bodyPr>
            <a:normAutofit/>
          </a:bodyPr>
          <a:lstStyle/>
          <a:p>
            <a:r>
              <a:rPr lang="en-US"/>
              <a:t>Simpson’s Paradox</a:t>
            </a:r>
          </a:p>
        </p:txBody>
      </p:sp>
      <p:sp>
        <p:nvSpPr>
          <p:cNvPr id="3" name="Content Placeholder 2">
            <a:extLst>
              <a:ext uri="{FF2B5EF4-FFF2-40B4-BE49-F238E27FC236}">
                <a16:creationId xmlns:a16="http://schemas.microsoft.com/office/drawing/2014/main" id="{85A00288-216E-4288-B855-D683FDFC087F}"/>
              </a:ext>
            </a:extLst>
          </p:cNvPr>
          <p:cNvSpPr>
            <a:spLocks noGrp="1"/>
          </p:cNvSpPr>
          <p:nvPr>
            <p:ph idx="1"/>
          </p:nvPr>
        </p:nvSpPr>
        <p:spPr>
          <a:xfrm>
            <a:off x="685800" y="2194560"/>
            <a:ext cx="10820400" cy="4024125"/>
          </a:xfrm>
        </p:spPr>
        <p:txBody>
          <a:bodyPr>
            <a:normAutofit/>
          </a:bodyPr>
          <a:lstStyle/>
          <a:p>
            <a:pPr marL="0" indent="0">
              <a:buNone/>
            </a:pPr>
            <a:r>
              <a:rPr lang="en-US" dirty="0"/>
              <a:t>A new study promotes the benefits of a specific diet.</a:t>
            </a:r>
          </a:p>
          <a:p>
            <a:pPr marL="0" indent="0">
              <a:buNone/>
            </a:pPr>
            <a:r>
              <a:rPr lang="en-US" dirty="0"/>
              <a:t>3 out of 8 of the residents of </a:t>
            </a:r>
            <a:r>
              <a:rPr lang="en-US" dirty="0" err="1"/>
              <a:t>Roshar</a:t>
            </a:r>
            <a:r>
              <a:rPr lang="en-US" dirty="0"/>
              <a:t> survive to age 70 on diet 1.</a:t>
            </a:r>
          </a:p>
          <a:p>
            <a:pPr marL="0" indent="0">
              <a:buNone/>
            </a:pPr>
            <a:r>
              <a:rPr lang="en-US" dirty="0"/>
              <a:t>40 out of 90 of </a:t>
            </a:r>
            <a:r>
              <a:rPr lang="en-US" dirty="0" err="1"/>
              <a:t>Roshar</a:t>
            </a:r>
            <a:r>
              <a:rPr lang="en-US" dirty="0"/>
              <a:t> residents survive on diet 2.</a:t>
            </a:r>
          </a:p>
          <a:p>
            <a:pPr marL="0" indent="0">
              <a:buNone/>
            </a:pPr>
            <a:r>
              <a:rPr lang="en-US" dirty="0"/>
              <a:t>60 out of 92 of the residents of </a:t>
            </a:r>
            <a:r>
              <a:rPr lang="en-US" dirty="0" err="1"/>
              <a:t>Tyrea</a:t>
            </a:r>
            <a:r>
              <a:rPr lang="en-US" dirty="0"/>
              <a:t> survive to age 70 on diet 1.</a:t>
            </a:r>
          </a:p>
          <a:p>
            <a:pPr marL="0" indent="0">
              <a:buNone/>
            </a:pPr>
            <a:r>
              <a:rPr lang="en-US" dirty="0"/>
              <a:t>7 out of 10 of </a:t>
            </a:r>
            <a:r>
              <a:rPr lang="en-US" dirty="0" err="1"/>
              <a:t>Tyrea</a:t>
            </a:r>
            <a:r>
              <a:rPr lang="en-US" dirty="0"/>
              <a:t> residents survive on diet 2.</a:t>
            </a:r>
          </a:p>
          <a:p>
            <a:pPr marL="0" indent="0">
              <a:buNone/>
            </a:pPr>
            <a:r>
              <a:rPr lang="en-US" dirty="0"/>
              <a:t>63% of people on diet 1 survive, vs. 47% on diet 2.</a:t>
            </a:r>
          </a:p>
          <a:p>
            <a:pPr marL="0" indent="0">
              <a:buNone/>
            </a:pPr>
            <a:r>
              <a:rPr lang="en-US" dirty="0"/>
              <a:t>This is </a:t>
            </a:r>
            <a:r>
              <a:rPr lang="en-US" b="1" dirty="0"/>
              <a:t>not</a:t>
            </a:r>
            <a:r>
              <a:rPr lang="en-US" dirty="0"/>
              <a:t> enough information to extol the benefits of diet 1!</a:t>
            </a:r>
          </a:p>
        </p:txBody>
      </p:sp>
    </p:spTree>
    <p:extLst>
      <p:ext uri="{BB962C8B-B14F-4D97-AF65-F5344CB8AC3E}">
        <p14:creationId xmlns:p14="http://schemas.microsoft.com/office/powerpoint/2010/main" val="1021495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EA5387D-64D8-4D6C-B109-FF4E81DF60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8A7DCD6F-6266-4A1C-AC1A-ECE69D4AC13E}"/>
              </a:ext>
            </a:extLst>
          </p:cNvPr>
          <p:cNvPicPr>
            <a:picLocks noChangeAspect="1"/>
          </p:cNvPicPr>
          <p:nvPr/>
        </p:nvPicPr>
        <p:blipFill rotWithShape="1">
          <a:blip r:embed="rId2">
            <a:alphaModFix amt="30000"/>
          </a:blip>
          <a:srcRect t="7545" b="5916"/>
          <a:stretch/>
        </p:blipFill>
        <p:spPr>
          <a:xfrm>
            <a:off x="20" y="10"/>
            <a:ext cx="12191980" cy="6857990"/>
          </a:xfrm>
          <a:prstGeom prst="rect">
            <a:avLst/>
          </a:prstGeom>
        </p:spPr>
      </p:pic>
      <p:sp>
        <p:nvSpPr>
          <p:cNvPr id="2" name="Title 1">
            <a:extLst>
              <a:ext uri="{FF2B5EF4-FFF2-40B4-BE49-F238E27FC236}">
                <a16:creationId xmlns:a16="http://schemas.microsoft.com/office/drawing/2014/main" id="{513D2159-1D53-4617-8468-CEEBCB463FFC}"/>
              </a:ext>
            </a:extLst>
          </p:cNvPr>
          <p:cNvSpPr>
            <a:spLocks noGrp="1"/>
          </p:cNvSpPr>
          <p:nvPr>
            <p:ph type="title"/>
          </p:nvPr>
        </p:nvSpPr>
        <p:spPr>
          <a:xfrm>
            <a:off x="2895600" y="764373"/>
            <a:ext cx="8610600" cy="1293028"/>
          </a:xfrm>
        </p:spPr>
        <p:txBody>
          <a:bodyPr>
            <a:normAutofit/>
          </a:bodyPr>
          <a:lstStyle/>
          <a:p>
            <a:r>
              <a:rPr lang="en-US"/>
              <a:t>Simpson’s Paradox</a:t>
            </a:r>
          </a:p>
        </p:txBody>
      </p:sp>
      <p:sp>
        <p:nvSpPr>
          <p:cNvPr id="3" name="Content Placeholder 2">
            <a:extLst>
              <a:ext uri="{FF2B5EF4-FFF2-40B4-BE49-F238E27FC236}">
                <a16:creationId xmlns:a16="http://schemas.microsoft.com/office/drawing/2014/main" id="{85A00288-216E-4288-B855-D683FDFC087F}"/>
              </a:ext>
            </a:extLst>
          </p:cNvPr>
          <p:cNvSpPr>
            <a:spLocks noGrp="1"/>
          </p:cNvSpPr>
          <p:nvPr>
            <p:ph idx="1"/>
          </p:nvPr>
        </p:nvSpPr>
        <p:spPr>
          <a:xfrm>
            <a:off x="685800" y="2194560"/>
            <a:ext cx="10820400" cy="4024125"/>
          </a:xfrm>
        </p:spPr>
        <p:txBody>
          <a:bodyPr>
            <a:normAutofit/>
          </a:bodyPr>
          <a:lstStyle/>
          <a:p>
            <a:pPr marL="0" indent="0">
              <a:buNone/>
            </a:pPr>
            <a:r>
              <a:rPr lang="en-US"/>
              <a:t>38% of the residents of Roshar survive to age 70 on diet 1.</a:t>
            </a:r>
          </a:p>
          <a:p>
            <a:pPr marL="0" indent="0">
              <a:buNone/>
            </a:pPr>
            <a:r>
              <a:rPr lang="en-US"/>
              <a:t>44% of Roshar residents survive on the new diet (diet 2).</a:t>
            </a:r>
          </a:p>
          <a:p>
            <a:pPr marL="0" indent="0">
              <a:buNone/>
            </a:pPr>
            <a:r>
              <a:rPr lang="en-US"/>
              <a:t>65% of the residents of Tyrea survive to age 70 on diet 1.</a:t>
            </a:r>
          </a:p>
          <a:p>
            <a:pPr marL="0" indent="0">
              <a:buNone/>
            </a:pPr>
            <a:r>
              <a:rPr lang="en-US"/>
              <a:t>70% of Tyrea residents survive on the new diet.</a:t>
            </a:r>
          </a:p>
          <a:p>
            <a:pPr marL="0" indent="0">
              <a:buNone/>
            </a:pPr>
            <a:r>
              <a:rPr lang="en-US"/>
              <a:t>It looks like diet 2 is the better diet!  The natural longevity of Tyreans made diet 1 look better than it was.</a:t>
            </a:r>
          </a:p>
        </p:txBody>
      </p:sp>
    </p:spTree>
    <p:extLst>
      <p:ext uri="{BB962C8B-B14F-4D97-AF65-F5344CB8AC3E}">
        <p14:creationId xmlns:p14="http://schemas.microsoft.com/office/powerpoint/2010/main" val="1836051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450F29-7E0C-425D-B126-EBFC7C26B92D}"/>
              </a:ext>
            </a:extLst>
          </p:cNvPr>
          <p:cNvSpPr>
            <a:spLocks noGrp="1"/>
          </p:cNvSpPr>
          <p:nvPr>
            <p:ph type="title"/>
          </p:nvPr>
        </p:nvSpPr>
        <p:spPr>
          <a:xfrm>
            <a:off x="1969804" y="808056"/>
            <a:ext cx="3969504" cy="1077229"/>
          </a:xfrm>
        </p:spPr>
        <p:txBody>
          <a:bodyPr>
            <a:normAutofit fontScale="90000"/>
          </a:bodyPr>
          <a:lstStyle/>
          <a:p>
            <a:pPr algn="l"/>
            <a:r>
              <a:rPr lang="en-US"/>
              <a:t>A motivating problem</a:t>
            </a:r>
          </a:p>
        </p:txBody>
      </p:sp>
      <p:sp>
        <p:nvSpPr>
          <p:cNvPr id="3" name="Content Placeholder 2">
            <a:extLst>
              <a:ext uri="{FF2B5EF4-FFF2-40B4-BE49-F238E27FC236}">
                <a16:creationId xmlns:a16="http://schemas.microsoft.com/office/drawing/2014/main" id="{F3D1EDAF-A79B-47E6-BA74-FDA0295CB067}"/>
              </a:ext>
            </a:extLst>
          </p:cNvPr>
          <p:cNvSpPr>
            <a:spLocks noGrp="1"/>
          </p:cNvSpPr>
          <p:nvPr>
            <p:ph idx="1"/>
          </p:nvPr>
        </p:nvSpPr>
        <p:spPr>
          <a:xfrm>
            <a:off x="1969803" y="2052116"/>
            <a:ext cx="3969505" cy="3997828"/>
          </a:xfrm>
        </p:spPr>
        <p:txBody>
          <a:bodyPr>
            <a:normAutofit/>
          </a:bodyPr>
          <a:lstStyle/>
          <a:p>
            <a:pPr marL="0" indent="0">
              <a:lnSpc>
                <a:spcPct val="110000"/>
              </a:lnSpc>
              <a:buNone/>
            </a:pPr>
            <a:r>
              <a:rPr lang="en-US" sz="1500" dirty="0"/>
              <a:t>There are two boxes.</a:t>
            </a:r>
          </a:p>
          <a:p>
            <a:pPr>
              <a:lnSpc>
                <a:spcPct val="110000"/>
              </a:lnSpc>
            </a:pPr>
            <a:r>
              <a:rPr lang="en-US" sz="1500" dirty="0"/>
              <a:t>Box 1 contains 2 gold coins and 7 cardinal coins</a:t>
            </a:r>
          </a:p>
          <a:p>
            <a:pPr>
              <a:lnSpc>
                <a:spcPct val="110000"/>
              </a:lnSpc>
            </a:pPr>
            <a:r>
              <a:rPr lang="en-US" sz="1500"/>
              <a:t>Box 2 contains </a:t>
            </a:r>
            <a:r>
              <a:rPr lang="en-US" sz="1500" dirty="0"/>
              <a:t>4 gold coins and 3 cardinal coins</a:t>
            </a:r>
          </a:p>
          <a:p>
            <a:pPr marL="0" indent="0">
              <a:lnSpc>
                <a:spcPct val="110000"/>
              </a:lnSpc>
              <a:buNone/>
            </a:pPr>
            <a:r>
              <a:rPr lang="en-US" sz="1500" dirty="0"/>
              <a:t>You choose a box </a:t>
            </a:r>
            <a:r>
              <a:rPr lang="en-US" sz="1500" dirty="0" err="1"/>
              <a:t>u.a.r</a:t>
            </a:r>
            <a:r>
              <a:rPr lang="en-US" sz="1500" dirty="0"/>
              <a:t>.</a:t>
            </a:r>
          </a:p>
          <a:p>
            <a:pPr marL="0" indent="0">
              <a:lnSpc>
                <a:spcPct val="110000"/>
              </a:lnSpc>
              <a:buNone/>
            </a:pPr>
            <a:r>
              <a:rPr lang="en-US" sz="1500" dirty="0"/>
              <a:t>From your box, you choose a coin </a:t>
            </a:r>
            <a:r>
              <a:rPr lang="en-US" sz="1500" dirty="0" err="1"/>
              <a:t>u.a.r</a:t>
            </a:r>
            <a:r>
              <a:rPr lang="en-US" sz="1500" dirty="0"/>
              <a:t>.</a:t>
            </a:r>
          </a:p>
          <a:p>
            <a:pPr marL="0" indent="0">
              <a:lnSpc>
                <a:spcPct val="110000"/>
              </a:lnSpc>
              <a:buNone/>
            </a:pPr>
            <a:r>
              <a:rPr lang="en-US" sz="1500" dirty="0"/>
              <a:t>You draw a cardinal coin</a:t>
            </a:r>
          </a:p>
          <a:p>
            <a:pPr marL="0" indent="0">
              <a:lnSpc>
                <a:spcPct val="110000"/>
              </a:lnSpc>
              <a:buNone/>
            </a:pPr>
            <a:r>
              <a:rPr lang="en-US" sz="1500" dirty="0"/>
              <a:t>What is the probability the coin came from the first box?</a:t>
            </a:r>
          </a:p>
        </p:txBody>
      </p:sp>
      <p:pic>
        <p:nvPicPr>
          <p:cNvPr id="20" name="Graphic 19" descr="Pot of Gold">
            <a:extLst>
              <a:ext uri="{FF2B5EF4-FFF2-40B4-BE49-F238E27FC236}">
                <a16:creationId xmlns:a16="http://schemas.microsoft.com/office/drawing/2014/main" id="{1FAC53FB-F67E-4632-A8A9-775F0700502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751768" y="1432023"/>
            <a:ext cx="3994617" cy="3994617"/>
          </a:xfrm>
          <a:prstGeom prst="rect">
            <a:avLst/>
          </a:prstGeom>
          <a:ln>
            <a:gradFill flip="none" rotWithShape="1">
              <a:gsLst>
                <a:gs pos="86000">
                  <a:schemeClr val="accent6">
                    <a:lumMod val="67000"/>
                  </a:schemeClr>
                </a:gs>
                <a:gs pos="20000">
                  <a:schemeClr val="accent6">
                    <a:lumMod val="97000"/>
                    <a:lumOff val="3000"/>
                  </a:schemeClr>
                </a:gs>
                <a:gs pos="100000">
                  <a:schemeClr val="accent6">
                    <a:lumMod val="60000"/>
                    <a:lumOff val="40000"/>
                  </a:schemeClr>
                </a:gs>
              </a:gsLst>
              <a:lin ang="16200000" scaled="1"/>
              <a:tileRect/>
            </a:gradFill>
          </a:ln>
          <a:effectLst>
            <a:innerShdw blurRad="127000">
              <a:prstClr val="black">
                <a:alpha val="90000"/>
              </a:prstClr>
            </a:innerShdw>
          </a:effectLst>
        </p:spPr>
      </p:pic>
    </p:spTree>
    <p:extLst>
      <p:ext uri="{BB962C8B-B14F-4D97-AF65-F5344CB8AC3E}">
        <p14:creationId xmlns:p14="http://schemas.microsoft.com/office/powerpoint/2010/main" val="1722886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EA5387D-64D8-4D6C-B109-FF4E81DF60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B35CCE5D-C651-46D8-BF94-0DC9BE726C6B}"/>
              </a:ext>
            </a:extLst>
          </p:cNvPr>
          <p:cNvPicPr>
            <a:picLocks noChangeAspect="1"/>
          </p:cNvPicPr>
          <p:nvPr/>
        </p:nvPicPr>
        <p:blipFill rotWithShape="1">
          <a:blip r:embed="rId2">
            <a:alphaModFix amt="30000"/>
          </a:blip>
          <a:srcRect t="3582" b="21418"/>
          <a:stretch/>
        </p:blipFill>
        <p:spPr>
          <a:xfrm>
            <a:off x="20" y="10"/>
            <a:ext cx="12191980" cy="6857990"/>
          </a:xfrm>
          <a:prstGeom prst="rect">
            <a:avLst/>
          </a:prstGeom>
        </p:spPr>
      </p:pic>
      <p:sp>
        <p:nvSpPr>
          <p:cNvPr id="2" name="Title 1">
            <a:extLst>
              <a:ext uri="{FF2B5EF4-FFF2-40B4-BE49-F238E27FC236}">
                <a16:creationId xmlns:a16="http://schemas.microsoft.com/office/drawing/2014/main" id="{D09215E6-1740-4D9A-A528-9ECBD89A3448}"/>
              </a:ext>
            </a:extLst>
          </p:cNvPr>
          <p:cNvSpPr>
            <a:spLocks noGrp="1"/>
          </p:cNvSpPr>
          <p:nvPr>
            <p:ph type="title"/>
          </p:nvPr>
        </p:nvSpPr>
        <p:spPr>
          <a:xfrm>
            <a:off x="2895600" y="764373"/>
            <a:ext cx="8610600" cy="1293028"/>
          </a:xfrm>
        </p:spPr>
        <p:txBody>
          <a:bodyPr>
            <a:normAutofit/>
          </a:bodyPr>
          <a:lstStyle/>
          <a:p>
            <a:r>
              <a:rPr lang="en-US"/>
              <a:t>A motivating problem</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0CEBDC2-2C42-49E1-85CC-6F9F6867CD04}"/>
                  </a:ext>
                </a:extLst>
              </p:cNvPr>
              <p:cNvSpPr>
                <a:spLocks noGrp="1"/>
              </p:cNvSpPr>
              <p:nvPr>
                <p:ph idx="1"/>
              </p:nvPr>
            </p:nvSpPr>
            <p:spPr>
              <a:xfrm>
                <a:off x="685800" y="2194560"/>
                <a:ext cx="10820400" cy="4024125"/>
              </a:xfrm>
            </p:spPr>
            <p:txBody>
              <a:bodyPr>
                <a:normAutofit/>
              </a:bodyPr>
              <a:lstStyle/>
              <a:p>
                <a:pPr marL="0" indent="0">
                  <a:buNone/>
                </a:pPr>
                <a:r>
                  <a:rPr lang="en-US" dirty="0"/>
                  <a:t>E is the event that you draw a cardinal coin.</a:t>
                </a:r>
              </a:p>
              <a:p>
                <a:pPr marL="0" indent="0">
                  <a:buNone/>
                </a:pPr>
                <a:r>
                  <a:rPr lang="en-US" dirty="0"/>
                  <a:t>F is the event that you draw from box 1.</a:t>
                </a:r>
              </a:p>
              <a:p>
                <a:pPr marL="0" indent="0">
                  <a:buNone/>
                </a:pPr>
                <a:r>
                  <a:rPr lang="en-US" dirty="0"/>
                  <a:t>Calculating p(E|F) is easy (</a:t>
                </a:r>
                <a14:m>
                  <m:oMath xmlns:m="http://schemas.openxmlformats.org/officeDocument/2006/math">
                    <m:f>
                      <m:fPr>
                        <m:type m:val="skw"/>
                        <m:ctrlPr>
                          <a:rPr lang="en-US" i="1" smtClean="0">
                            <a:latin typeface="Cambria Math" panose="02040503050406030204" pitchFamily="18" charset="0"/>
                          </a:rPr>
                        </m:ctrlPr>
                      </m:fPr>
                      <m:num>
                        <m:r>
                          <a:rPr lang="en-US" b="0" i="1" smtClean="0">
                            <a:latin typeface="Cambria Math" panose="02040503050406030204" pitchFamily="18" charset="0"/>
                          </a:rPr>
                          <m:t>7</m:t>
                        </m:r>
                      </m:num>
                      <m:den>
                        <m:r>
                          <a:rPr lang="en-US" b="0" i="1" smtClean="0">
                            <a:latin typeface="Cambria Math" panose="02040503050406030204" pitchFamily="18" charset="0"/>
                          </a:rPr>
                          <m:t>9</m:t>
                        </m:r>
                      </m:den>
                    </m:f>
                  </m:oMath>
                </a14:m>
                <a:r>
                  <a:rPr lang="en-US" dirty="0"/>
                  <a:t>)</a:t>
                </a:r>
              </a:p>
              <a:p>
                <a:pPr marL="0" indent="0">
                  <a:buNone/>
                </a:pPr>
                <a:r>
                  <a:rPr lang="en-US" dirty="0"/>
                  <a:t>We want to calculate p(F|E) (much harder!)</a:t>
                </a:r>
              </a:p>
            </p:txBody>
          </p:sp>
        </mc:Choice>
        <mc:Fallback>
          <p:sp>
            <p:nvSpPr>
              <p:cNvPr id="3" name="Content Placeholder 2">
                <a:extLst>
                  <a:ext uri="{FF2B5EF4-FFF2-40B4-BE49-F238E27FC236}">
                    <a16:creationId xmlns:a16="http://schemas.microsoft.com/office/drawing/2014/main" id="{20CEBDC2-2C42-49E1-85CC-6F9F6867CD04}"/>
                  </a:ext>
                </a:extLst>
              </p:cNvPr>
              <p:cNvSpPr>
                <a:spLocks noGrp="1" noRot="1" noChangeAspect="1" noMove="1" noResize="1" noEditPoints="1" noAdjustHandles="1" noChangeArrowheads="1" noChangeShapeType="1" noTextEdit="1"/>
              </p:cNvSpPr>
              <p:nvPr>
                <p:ph idx="1"/>
              </p:nvPr>
            </p:nvSpPr>
            <p:spPr>
              <a:xfrm>
                <a:off x="685800" y="2194560"/>
                <a:ext cx="10820400" cy="4024125"/>
              </a:xfrm>
              <a:blipFill>
                <a:blip r:embed="rId3"/>
                <a:stretch>
                  <a:fillRect l="-732" t="-1970"/>
                </a:stretch>
              </a:blipFill>
            </p:spPr>
            <p:txBody>
              <a:bodyPr/>
              <a:lstStyle/>
              <a:p>
                <a:r>
                  <a:rPr lang="en-US">
                    <a:noFill/>
                  </a:rPr>
                  <a:t> </a:t>
                </a:r>
              </a:p>
            </p:txBody>
          </p:sp>
        </mc:Fallback>
      </mc:AlternateContent>
    </p:spTree>
    <p:extLst>
      <p:ext uri="{BB962C8B-B14F-4D97-AF65-F5344CB8AC3E}">
        <p14:creationId xmlns:p14="http://schemas.microsoft.com/office/powerpoint/2010/main" val="2238500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EA5387D-64D8-4D6C-B109-FF4E81DF60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ACC97F1F-5BD7-4C14-A510-4E82054ABE62}"/>
              </a:ext>
            </a:extLst>
          </p:cNvPr>
          <p:cNvPicPr>
            <a:picLocks noChangeAspect="1"/>
          </p:cNvPicPr>
          <p:nvPr/>
        </p:nvPicPr>
        <p:blipFill rotWithShape="1">
          <a:blip r:embed="rId2">
            <a:duotone>
              <a:prstClr val="black"/>
              <a:schemeClr val="tx2">
                <a:tint val="45000"/>
                <a:satMod val="400000"/>
              </a:schemeClr>
            </a:duotone>
            <a:alphaModFix amt="30000"/>
          </a:blip>
          <a:srcRect t="7787"/>
          <a:stretch/>
        </p:blipFill>
        <p:spPr>
          <a:xfrm>
            <a:off x="20" y="10"/>
            <a:ext cx="12191980" cy="6857990"/>
          </a:xfrm>
          <a:prstGeom prst="rect">
            <a:avLst/>
          </a:prstGeom>
        </p:spPr>
      </p:pic>
      <p:pic>
        <p:nvPicPr>
          <p:cNvPr id="11" name="Picture 10">
            <a:extLst>
              <a:ext uri="{FF2B5EF4-FFF2-40B4-BE49-F238E27FC236}">
                <a16:creationId xmlns:a16="http://schemas.microsoft.com/office/drawing/2014/main" id="{6319FFD2-07B5-4029-BFB3-26FCFCC2F1B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1">
            <a:extLst>
              <a:ext uri="{FF2B5EF4-FFF2-40B4-BE49-F238E27FC236}">
                <a16:creationId xmlns:a16="http://schemas.microsoft.com/office/drawing/2014/main" id="{1681EF36-C9F3-415E-B194-B746C3AC8161}"/>
              </a:ext>
            </a:extLst>
          </p:cNvPr>
          <p:cNvSpPr>
            <a:spLocks noGrp="1"/>
          </p:cNvSpPr>
          <p:nvPr>
            <p:ph type="title"/>
          </p:nvPr>
        </p:nvSpPr>
        <p:spPr>
          <a:xfrm>
            <a:off x="2895600" y="764373"/>
            <a:ext cx="8610600" cy="1293028"/>
          </a:xfrm>
        </p:spPr>
        <p:txBody>
          <a:bodyPr>
            <a:normAutofit/>
          </a:bodyPr>
          <a:lstStyle/>
          <a:p>
            <a:r>
              <a:rPr lang="en-US"/>
              <a:t>A motivating problem</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8EB69CBC-42D6-462D-A921-381183F5F92A}"/>
                  </a:ext>
                </a:extLst>
              </p:cNvPr>
              <p:cNvSpPr>
                <a:spLocks noGrp="1"/>
              </p:cNvSpPr>
              <p:nvPr>
                <p:ph idx="1"/>
              </p:nvPr>
            </p:nvSpPr>
            <p:spPr>
              <a:xfrm>
                <a:off x="685800" y="2194560"/>
                <a:ext cx="10820400" cy="4024125"/>
              </a:xfrm>
            </p:spPr>
            <p:txBody>
              <a:bodyPr>
                <a:normAutofit/>
              </a:bodyPr>
              <a:lstStyle/>
              <a:p>
                <a:pPr marL="0" indent="0">
                  <a:buNone/>
                </a:pPr>
                <a14:m>
                  <m:oMathPara xmlns:m="http://schemas.openxmlformats.org/officeDocument/2006/math">
                    <m:oMathParaPr>
                      <m:jc m:val="centerGroup"/>
                    </m:oMathParaPr>
                    <m:oMath xmlns:m="http://schemas.openxmlformats.org/officeDocument/2006/math">
                      <m:r>
                        <a:rPr lang="en-US" b="0" i="1">
                          <a:latin typeface="Cambria Math" panose="02040503050406030204" pitchFamily="18" charset="0"/>
                        </a:rPr>
                        <m:t>𝑝</m:t>
                      </m:r>
                      <m:d>
                        <m:dPr>
                          <m:ctrlPr>
                            <a:rPr lang="en-US" b="0" i="1">
                              <a:latin typeface="Cambria Math" panose="02040503050406030204" pitchFamily="18" charset="0"/>
                            </a:rPr>
                          </m:ctrlPr>
                        </m:dPr>
                        <m:e>
                          <m:r>
                            <a:rPr lang="en-US" b="0" i="1">
                              <a:latin typeface="Cambria Math" panose="02040503050406030204" pitchFamily="18" charset="0"/>
                            </a:rPr>
                            <m:t>𝐹</m:t>
                          </m:r>
                        </m:e>
                        <m:e>
                          <m:r>
                            <a:rPr lang="en-US" b="0" i="1">
                              <a:latin typeface="Cambria Math" panose="02040503050406030204" pitchFamily="18" charset="0"/>
                            </a:rPr>
                            <m:t>𝐸</m:t>
                          </m:r>
                        </m:e>
                      </m:d>
                      <m:r>
                        <a:rPr lang="en-US" b="0" i="1">
                          <a:latin typeface="Cambria Math" panose="02040503050406030204" pitchFamily="18" charset="0"/>
                        </a:rPr>
                        <m:t>= </m:t>
                      </m:r>
                      <m:f>
                        <m:fPr>
                          <m:ctrlPr>
                            <a:rPr lang="en-US" b="0" i="1">
                              <a:latin typeface="Cambria Math" panose="02040503050406030204" pitchFamily="18" charset="0"/>
                            </a:rPr>
                          </m:ctrlPr>
                        </m:fPr>
                        <m:num>
                          <m:r>
                            <a:rPr lang="en-US" b="0" i="1">
                              <a:latin typeface="Cambria Math" panose="02040503050406030204" pitchFamily="18" charset="0"/>
                            </a:rPr>
                            <m:t>𝑝</m:t>
                          </m:r>
                          <m:r>
                            <a:rPr lang="en-US" b="0" i="1">
                              <a:latin typeface="Cambria Math" panose="02040503050406030204" pitchFamily="18" charset="0"/>
                            </a:rPr>
                            <m:t>(</m:t>
                          </m:r>
                          <m:r>
                            <a:rPr lang="en-US" b="0" i="1">
                              <a:latin typeface="Cambria Math" panose="02040503050406030204" pitchFamily="18" charset="0"/>
                            </a:rPr>
                            <m:t>𝐸</m:t>
                          </m:r>
                          <m:r>
                            <a:rPr lang="en-US" b="0" i="1">
                              <a:latin typeface="Cambria Math" panose="02040503050406030204" pitchFamily="18" charset="0"/>
                              <a:ea typeface="Cambria Math" panose="02040503050406030204" pitchFamily="18" charset="0"/>
                            </a:rPr>
                            <m:t>∩</m:t>
                          </m:r>
                          <m:r>
                            <a:rPr lang="en-US" b="0" i="1">
                              <a:latin typeface="Cambria Math" panose="02040503050406030204" pitchFamily="18" charset="0"/>
                            </a:rPr>
                            <m:t>𝐹</m:t>
                          </m:r>
                          <m:r>
                            <a:rPr lang="en-US" b="0" i="1">
                              <a:latin typeface="Cambria Math" panose="02040503050406030204" pitchFamily="18" charset="0"/>
                            </a:rPr>
                            <m:t>)</m:t>
                          </m:r>
                        </m:num>
                        <m:den>
                          <m:r>
                            <a:rPr lang="en-US" b="0" i="1">
                              <a:latin typeface="Cambria Math" panose="02040503050406030204" pitchFamily="18" charset="0"/>
                            </a:rPr>
                            <m:t>𝑝</m:t>
                          </m:r>
                          <m:r>
                            <a:rPr lang="en-US" b="0" i="1">
                              <a:latin typeface="Cambria Math" panose="02040503050406030204" pitchFamily="18" charset="0"/>
                            </a:rPr>
                            <m:t>(</m:t>
                          </m:r>
                          <m:r>
                            <a:rPr lang="en-US" b="0" i="1">
                              <a:latin typeface="Cambria Math" panose="02040503050406030204" pitchFamily="18" charset="0"/>
                            </a:rPr>
                            <m:t>𝐸</m:t>
                          </m:r>
                          <m:r>
                            <a:rPr lang="en-US" b="0" i="1">
                              <a:latin typeface="Cambria Math" panose="02040503050406030204" pitchFamily="18" charset="0"/>
                            </a:rPr>
                            <m:t>)</m:t>
                          </m:r>
                        </m:den>
                      </m:f>
                    </m:oMath>
                  </m:oMathPara>
                </a14:m>
                <a:endParaRPr lang="en-US"/>
              </a:p>
              <a:p>
                <a:pPr marL="0" indent="0">
                  <a:buNone/>
                </a:pPr>
                <a14:m>
                  <m:oMathPara xmlns:m="http://schemas.openxmlformats.org/officeDocument/2006/math">
                    <m:oMathParaPr>
                      <m:jc m:val="centerGroup"/>
                    </m:oMathParaPr>
                    <m:oMath xmlns:m="http://schemas.openxmlformats.org/officeDocument/2006/math">
                      <m:r>
                        <a:rPr lang="en-US" b="0" i="1">
                          <a:latin typeface="Cambria Math" panose="02040503050406030204" pitchFamily="18" charset="0"/>
                        </a:rPr>
                        <m:t>𝑝</m:t>
                      </m:r>
                      <m:d>
                        <m:dPr>
                          <m:ctrlPr>
                            <a:rPr lang="en-US" b="0" i="1">
                              <a:latin typeface="Cambria Math" panose="02040503050406030204" pitchFamily="18" charset="0"/>
                            </a:rPr>
                          </m:ctrlPr>
                        </m:dPr>
                        <m:e>
                          <m:r>
                            <a:rPr lang="en-US" b="0" i="1">
                              <a:latin typeface="Cambria Math" panose="02040503050406030204" pitchFamily="18" charset="0"/>
                            </a:rPr>
                            <m:t>𝐹</m:t>
                          </m:r>
                        </m:e>
                        <m:e>
                          <m:r>
                            <a:rPr lang="en-US" b="0" i="1">
                              <a:latin typeface="Cambria Math" panose="02040503050406030204" pitchFamily="18" charset="0"/>
                            </a:rPr>
                            <m:t>𝐸</m:t>
                          </m:r>
                        </m:e>
                      </m:d>
                      <m:r>
                        <a:rPr lang="en-US" b="0" i="1">
                          <a:latin typeface="Cambria Math" panose="02040503050406030204" pitchFamily="18" charset="0"/>
                          <a:ea typeface="Cambria Math" panose="02040503050406030204" pitchFamily="18" charset="0"/>
                        </a:rPr>
                        <m:t>∙</m:t>
                      </m:r>
                      <m:r>
                        <a:rPr lang="en-US" b="0" i="1">
                          <a:latin typeface="Cambria Math" panose="02040503050406030204" pitchFamily="18" charset="0"/>
                          <a:ea typeface="Cambria Math" panose="02040503050406030204" pitchFamily="18" charset="0"/>
                        </a:rPr>
                        <m:t>𝑝</m:t>
                      </m:r>
                      <m:d>
                        <m:dPr>
                          <m:ctrlPr>
                            <a:rPr lang="en-US" b="0" i="1">
                              <a:latin typeface="Cambria Math" panose="02040503050406030204" pitchFamily="18" charset="0"/>
                              <a:ea typeface="Cambria Math" panose="02040503050406030204" pitchFamily="18" charset="0"/>
                            </a:rPr>
                          </m:ctrlPr>
                        </m:dPr>
                        <m:e>
                          <m:r>
                            <a:rPr lang="en-US" b="0" i="1">
                              <a:latin typeface="Cambria Math" panose="02040503050406030204" pitchFamily="18" charset="0"/>
                              <a:ea typeface="Cambria Math" panose="02040503050406030204" pitchFamily="18" charset="0"/>
                            </a:rPr>
                            <m:t>𝐸</m:t>
                          </m:r>
                        </m:e>
                      </m:d>
                      <m:r>
                        <a:rPr lang="en-US" b="0" i="1">
                          <a:latin typeface="Cambria Math" panose="02040503050406030204" pitchFamily="18" charset="0"/>
                          <a:ea typeface="Cambria Math" panose="02040503050406030204" pitchFamily="18" charset="0"/>
                        </a:rPr>
                        <m:t>=</m:t>
                      </m:r>
                      <m:r>
                        <a:rPr lang="en-US" b="0" i="1">
                          <a:latin typeface="Cambria Math" panose="02040503050406030204" pitchFamily="18" charset="0"/>
                          <a:ea typeface="Cambria Math" panose="02040503050406030204" pitchFamily="18" charset="0"/>
                        </a:rPr>
                        <m:t>𝑝</m:t>
                      </m:r>
                      <m:d>
                        <m:dPr>
                          <m:ctrlPr>
                            <a:rPr lang="en-US" b="0" i="1">
                              <a:latin typeface="Cambria Math" panose="02040503050406030204" pitchFamily="18" charset="0"/>
                              <a:ea typeface="Cambria Math" panose="02040503050406030204" pitchFamily="18" charset="0"/>
                            </a:rPr>
                          </m:ctrlPr>
                        </m:dPr>
                        <m:e>
                          <m:r>
                            <a:rPr lang="en-US" b="0" i="1">
                              <a:latin typeface="Cambria Math" panose="02040503050406030204" pitchFamily="18" charset="0"/>
                              <a:ea typeface="Cambria Math" panose="02040503050406030204" pitchFamily="18" charset="0"/>
                            </a:rPr>
                            <m:t>𝐸</m:t>
                          </m:r>
                          <m:r>
                            <a:rPr lang="en-US" b="0" i="1">
                              <a:latin typeface="Cambria Math" panose="02040503050406030204" pitchFamily="18" charset="0"/>
                              <a:ea typeface="Cambria Math" panose="02040503050406030204" pitchFamily="18" charset="0"/>
                            </a:rPr>
                            <m:t>∩</m:t>
                          </m:r>
                          <m:r>
                            <a:rPr lang="en-US" b="0" i="1">
                              <a:latin typeface="Cambria Math" panose="02040503050406030204" pitchFamily="18" charset="0"/>
                              <a:ea typeface="Cambria Math" panose="02040503050406030204" pitchFamily="18" charset="0"/>
                            </a:rPr>
                            <m:t>𝐹</m:t>
                          </m:r>
                        </m:e>
                      </m:d>
                      <m:r>
                        <a:rPr lang="en-US" b="0" i="1">
                          <a:latin typeface="Cambria Math" panose="02040503050406030204" pitchFamily="18" charset="0"/>
                          <a:ea typeface="Cambria Math" panose="02040503050406030204" pitchFamily="18" charset="0"/>
                        </a:rPr>
                        <m:t>=</m:t>
                      </m:r>
                      <m:r>
                        <a:rPr lang="en-US" b="0" i="1">
                          <a:latin typeface="Cambria Math" panose="02040503050406030204" pitchFamily="18" charset="0"/>
                          <a:ea typeface="Cambria Math" panose="02040503050406030204" pitchFamily="18" charset="0"/>
                        </a:rPr>
                        <m:t>𝑝</m:t>
                      </m:r>
                      <m:d>
                        <m:dPr>
                          <m:ctrlPr>
                            <a:rPr lang="en-US" b="0" i="1">
                              <a:latin typeface="Cambria Math" panose="02040503050406030204" pitchFamily="18" charset="0"/>
                              <a:ea typeface="Cambria Math" panose="02040503050406030204" pitchFamily="18" charset="0"/>
                            </a:rPr>
                          </m:ctrlPr>
                        </m:dPr>
                        <m:e>
                          <m:r>
                            <a:rPr lang="en-US" b="0" i="1">
                              <a:latin typeface="Cambria Math" panose="02040503050406030204" pitchFamily="18" charset="0"/>
                              <a:ea typeface="Cambria Math" panose="02040503050406030204" pitchFamily="18" charset="0"/>
                            </a:rPr>
                            <m:t>𝐸</m:t>
                          </m:r>
                        </m:e>
                        <m:e>
                          <m:r>
                            <a:rPr lang="en-US" b="0" i="1">
                              <a:latin typeface="Cambria Math" panose="02040503050406030204" pitchFamily="18" charset="0"/>
                              <a:ea typeface="Cambria Math" panose="02040503050406030204" pitchFamily="18" charset="0"/>
                            </a:rPr>
                            <m:t>𝐹</m:t>
                          </m:r>
                        </m:e>
                      </m:d>
                      <m:r>
                        <a:rPr lang="en-US" b="0" i="1">
                          <a:latin typeface="Cambria Math" panose="02040503050406030204" pitchFamily="18" charset="0"/>
                          <a:ea typeface="Cambria Math" panose="02040503050406030204" pitchFamily="18" charset="0"/>
                        </a:rPr>
                        <m:t>∙</m:t>
                      </m:r>
                      <m:r>
                        <a:rPr lang="en-US" b="0" i="1">
                          <a:latin typeface="Cambria Math" panose="02040503050406030204" pitchFamily="18" charset="0"/>
                          <a:ea typeface="Cambria Math" panose="02040503050406030204" pitchFamily="18" charset="0"/>
                        </a:rPr>
                        <m:t>𝑝</m:t>
                      </m:r>
                      <m:d>
                        <m:dPr>
                          <m:ctrlPr>
                            <a:rPr lang="en-US" b="0" i="1">
                              <a:latin typeface="Cambria Math" panose="02040503050406030204" pitchFamily="18" charset="0"/>
                              <a:ea typeface="Cambria Math" panose="02040503050406030204" pitchFamily="18" charset="0"/>
                            </a:rPr>
                          </m:ctrlPr>
                        </m:dPr>
                        <m:e>
                          <m:r>
                            <a:rPr lang="en-US" b="0" i="1">
                              <a:latin typeface="Cambria Math" panose="02040503050406030204" pitchFamily="18" charset="0"/>
                              <a:ea typeface="Cambria Math" panose="02040503050406030204" pitchFamily="18" charset="0"/>
                            </a:rPr>
                            <m:t>𝐹</m:t>
                          </m:r>
                        </m:e>
                      </m:d>
                    </m:oMath>
                  </m:oMathPara>
                </a14:m>
                <a:endParaRPr lang="en-US" b="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b="0" i="1">
                          <a:latin typeface="Cambria Math" panose="02040503050406030204" pitchFamily="18" charset="0"/>
                        </a:rPr>
                        <m:t>𝑝</m:t>
                      </m:r>
                      <m:d>
                        <m:dPr>
                          <m:ctrlPr>
                            <a:rPr lang="en-US" b="0" i="1">
                              <a:latin typeface="Cambria Math" panose="02040503050406030204" pitchFamily="18" charset="0"/>
                            </a:rPr>
                          </m:ctrlPr>
                        </m:dPr>
                        <m:e>
                          <m:r>
                            <a:rPr lang="en-US" b="0" i="1">
                              <a:latin typeface="Cambria Math" panose="02040503050406030204" pitchFamily="18" charset="0"/>
                            </a:rPr>
                            <m:t>𝐹</m:t>
                          </m:r>
                        </m:e>
                        <m:e>
                          <m:r>
                            <a:rPr lang="en-US" b="0" i="1">
                              <a:latin typeface="Cambria Math" panose="02040503050406030204" pitchFamily="18" charset="0"/>
                            </a:rPr>
                            <m:t>𝐸</m:t>
                          </m:r>
                        </m:e>
                      </m:d>
                      <m:r>
                        <a:rPr lang="en-US" b="0" i="1">
                          <a:latin typeface="Cambria Math" panose="02040503050406030204" pitchFamily="18" charset="0"/>
                        </a:rPr>
                        <m:t>=</m:t>
                      </m:r>
                      <m:f>
                        <m:fPr>
                          <m:ctrlPr>
                            <a:rPr lang="en-US" i="1">
                              <a:latin typeface="Cambria Math" panose="02040503050406030204" pitchFamily="18" charset="0"/>
                            </a:rPr>
                          </m:ctrlPr>
                        </m:fPr>
                        <m:num>
                          <m:r>
                            <a:rPr lang="en-US" b="0" i="1">
                              <a:latin typeface="Cambria Math" panose="02040503050406030204" pitchFamily="18" charset="0"/>
                            </a:rPr>
                            <m:t>𝑝</m:t>
                          </m:r>
                          <m:r>
                            <a:rPr lang="en-US" b="0" i="1">
                              <a:latin typeface="Cambria Math" panose="02040503050406030204" pitchFamily="18" charset="0"/>
                            </a:rPr>
                            <m:t>(</m:t>
                          </m:r>
                          <m:r>
                            <a:rPr lang="en-US" b="0" i="1">
                              <a:latin typeface="Cambria Math" panose="02040503050406030204" pitchFamily="18" charset="0"/>
                            </a:rPr>
                            <m:t>𝐸</m:t>
                          </m:r>
                          <m:r>
                            <a:rPr lang="en-US" b="0" i="1">
                              <a:latin typeface="Cambria Math" panose="02040503050406030204" pitchFamily="18" charset="0"/>
                            </a:rPr>
                            <m:t>|</m:t>
                          </m:r>
                          <m:r>
                            <a:rPr lang="en-US" b="0" i="1">
                              <a:latin typeface="Cambria Math" panose="02040503050406030204" pitchFamily="18" charset="0"/>
                            </a:rPr>
                            <m:t>𝐹</m:t>
                          </m:r>
                          <m:r>
                            <a:rPr lang="en-US" b="0" i="1">
                              <a:latin typeface="Cambria Math" panose="02040503050406030204" pitchFamily="18" charset="0"/>
                            </a:rPr>
                            <m:t>)∙</m:t>
                          </m:r>
                          <m:r>
                            <a:rPr lang="en-US" b="0" i="1">
                              <a:latin typeface="Cambria Math" panose="02040503050406030204" pitchFamily="18" charset="0"/>
                              <a:ea typeface="Cambria Math" panose="02040503050406030204" pitchFamily="18" charset="0"/>
                            </a:rPr>
                            <m:t>𝑝</m:t>
                          </m:r>
                          <m:r>
                            <a:rPr lang="en-US" b="0" i="1">
                              <a:latin typeface="Cambria Math" panose="02040503050406030204" pitchFamily="18" charset="0"/>
                              <a:ea typeface="Cambria Math" panose="02040503050406030204" pitchFamily="18" charset="0"/>
                            </a:rPr>
                            <m:t>(</m:t>
                          </m:r>
                          <m:r>
                            <a:rPr lang="en-US" b="0" i="1">
                              <a:latin typeface="Cambria Math" panose="02040503050406030204" pitchFamily="18" charset="0"/>
                              <a:ea typeface="Cambria Math" panose="02040503050406030204" pitchFamily="18" charset="0"/>
                            </a:rPr>
                            <m:t>𝐹</m:t>
                          </m:r>
                          <m:r>
                            <a:rPr lang="en-US" b="0" i="1">
                              <a:latin typeface="Cambria Math" panose="02040503050406030204" pitchFamily="18" charset="0"/>
                              <a:ea typeface="Cambria Math" panose="02040503050406030204" pitchFamily="18" charset="0"/>
                            </a:rPr>
                            <m:t>)</m:t>
                          </m:r>
                        </m:num>
                        <m:den>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𝐸</m:t>
                          </m:r>
                          <m:r>
                            <a:rPr lang="en-US" i="1">
                              <a:latin typeface="Cambria Math" panose="02040503050406030204" pitchFamily="18" charset="0"/>
                            </a:rPr>
                            <m:t>)</m:t>
                          </m:r>
                        </m:den>
                      </m:f>
                    </m:oMath>
                  </m:oMathPara>
                </a14:m>
                <a:endParaRPr lang="en-US"/>
              </a:p>
              <a:p>
                <a:pPr marL="0" indent="0">
                  <a:buNone/>
                </a:pPr>
                <a:r>
                  <a:rPr lang="en-US"/>
                  <a:t>Bayes’ Theorem:</a:t>
                </a: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𝐹</m:t>
                          </m:r>
                        </m:e>
                        <m:e>
                          <m:r>
                            <a:rPr lang="en-US" i="1">
                              <a:latin typeface="Cambria Math" panose="02040503050406030204" pitchFamily="18" charset="0"/>
                            </a:rPr>
                            <m:t>𝐸</m:t>
                          </m:r>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𝐹</m:t>
                          </m:r>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𝑝</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𝐹</m:t>
                          </m:r>
                          <m:r>
                            <a:rPr lang="en-US" i="1">
                              <a:latin typeface="Cambria Math" panose="02040503050406030204" pitchFamily="18" charset="0"/>
                              <a:ea typeface="Cambria Math" panose="02040503050406030204" pitchFamily="18" charset="0"/>
                            </a:rPr>
                            <m:t>)</m:t>
                          </m:r>
                        </m:num>
                        <m:den>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𝐸</m:t>
                              </m:r>
                            </m:e>
                            <m:e>
                              <m:r>
                                <a:rPr lang="en-US" b="0" i="1">
                                  <a:latin typeface="Cambria Math" panose="02040503050406030204" pitchFamily="18" charset="0"/>
                                </a:rPr>
                                <m:t>𝐹</m:t>
                              </m:r>
                            </m:e>
                          </m:d>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𝑝</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𝐹</m:t>
                              </m:r>
                            </m:e>
                          </m:d>
                          <m:r>
                            <a:rPr lang="en-US" b="0" i="1">
                              <a:latin typeface="Cambria Math" panose="02040503050406030204" pitchFamily="18" charset="0"/>
                              <a:ea typeface="Cambria Math" panose="02040503050406030204" pitchFamily="18" charset="0"/>
                            </a:rPr>
                            <m:t>+</m:t>
                          </m:r>
                          <m:r>
                            <a:rPr lang="en-US" b="0" i="1">
                              <a:latin typeface="Cambria Math" panose="02040503050406030204" pitchFamily="18" charset="0"/>
                              <a:ea typeface="Cambria Math" panose="02040503050406030204" pitchFamily="18" charset="0"/>
                            </a:rPr>
                            <m:t>𝑝</m:t>
                          </m:r>
                          <m:r>
                            <a:rPr lang="en-US" b="0" i="1">
                              <a:latin typeface="Cambria Math" panose="02040503050406030204" pitchFamily="18" charset="0"/>
                              <a:ea typeface="Cambria Math" panose="02040503050406030204" pitchFamily="18" charset="0"/>
                            </a:rPr>
                            <m:t>(</m:t>
                          </m:r>
                          <m:r>
                            <a:rPr lang="en-US" b="0" i="1">
                              <a:latin typeface="Cambria Math" panose="02040503050406030204" pitchFamily="18" charset="0"/>
                              <a:ea typeface="Cambria Math" panose="02040503050406030204" pitchFamily="18" charset="0"/>
                            </a:rPr>
                            <m:t>𝐸</m:t>
                          </m:r>
                          <m:r>
                            <a:rPr lang="en-US" b="0" i="1">
                              <a:latin typeface="Cambria Math" panose="02040503050406030204" pitchFamily="18" charset="0"/>
                              <a:ea typeface="Cambria Math" panose="02040503050406030204" pitchFamily="18" charset="0"/>
                            </a:rPr>
                            <m:t>|</m:t>
                          </m:r>
                          <m:acc>
                            <m:accPr>
                              <m:chr m:val="̅"/>
                              <m:ctrlPr>
                                <a:rPr lang="en-US" b="0" i="1">
                                  <a:latin typeface="Cambria Math" panose="02040503050406030204" pitchFamily="18" charset="0"/>
                                  <a:ea typeface="Cambria Math" panose="02040503050406030204" pitchFamily="18" charset="0"/>
                                </a:rPr>
                              </m:ctrlPr>
                            </m:accPr>
                            <m:e>
                              <m:r>
                                <a:rPr lang="en-US" b="0" i="1">
                                  <a:latin typeface="Cambria Math" panose="02040503050406030204" pitchFamily="18" charset="0"/>
                                  <a:ea typeface="Cambria Math" panose="02040503050406030204" pitchFamily="18" charset="0"/>
                                </a:rPr>
                                <m:t>𝐹</m:t>
                              </m:r>
                            </m:e>
                          </m:acc>
                          <m:r>
                            <a:rPr lang="en-US" b="0" i="1">
                              <a:latin typeface="Cambria Math" panose="02040503050406030204" pitchFamily="18" charset="0"/>
                              <a:ea typeface="Cambria Math" panose="02040503050406030204" pitchFamily="18" charset="0"/>
                            </a:rPr>
                            <m:t>)</m:t>
                          </m:r>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𝑝</m:t>
                          </m:r>
                          <m:r>
                            <a:rPr lang="en-US" i="1">
                              <a:latin typeface="Cambria Math" panose="02040503050406030204" pitchFamily="18" charset="0"/>
                              <a:ea typeface="Cambria Math" panose="02040503050406030204" pitchFamily="18" charset="0"/>
                            </a:rPr>
                            <m:t>(</m:t>
                          </m:r>
                          <m:acc>
                            <m:accPr>
                              <m:chr m:val="̅"/>
                              <m:ctrlPr>
                                <a:rPr lang="en-US" i="1">
                                  <a:latin typeface="Cambria Math" panose="02040503050406030204" pitchFamily="18" charset="0"/>
                                  <a:ea typeface="Cambria Math" panose="02040503050406030204" pitchFamily="18" charset="0"/>
                                </a:rPr>
                              </m:ctrlPr>
                            </m:accPr>
                            <m:e>
                              <m:r>
                                <a:rPr lang="en-US" b="0" i="1">
                                  <a:latin typeface="Cambria Math" panose="02040503050406030204" pitchFamily="18" charset="0"/>
                                  <a:ea typeface="Cambria Math" panose="02040503050406030204" pitchFamily="18" charset="0"/>
                                </a:rPr>
                                <m:t>𝐹</m:t>
                              </m:r>
                            </m:e>
                          </m:acc>
                          <m:r>
                            <a:rPr lang="en-US" i="1">
                              <a:latin typeface="Cambria Math" panose="02040503050406030204" pitchFamily="18" charset="0"/>
                              <a:ea typeface="Cambria Math" panose="02040503050406030204" pitchFamily="18" charset="0"/>
                            </a:rPr>
                            <m:t>)</m:t>
                          </m:r>
                        </m:den>
                      </m:f>
                    </m:oMath>
                  </m:oMathPara>
                </a14:m>
                <a:endParaRPr lang="en-US"/>
              </a:p>
              <a:p>
                <a:pPr marL="0" indent="0">
                  <a:buNone/>
                </a:pPr>
                <a:endParaRPr lang="en-US"/>
              </a:p>
            </p:txBody>
          </p:sp>
        </mc:Choice>
        <mc:Fallback>
          <p:sp>
            <p:nvSpPr>
              <p:cNvPr id="3" name="Content Placeholder 2">
                <a:extLst>
                  <a:ext uri="{FF2B5EF4-FFF2-40B4-BE49-F238E27FC236}">
                    <a16:creationId xmlns:a16="http://schemas.microsoft.com/office/drawing/2014/main" id="{8EB69CBC-42D6-462D-A921-381183F5F92A}"/>
                  </a:ext>
                </a:extLst>
              </p:cNvPr>
              <p:cNvSpPr>
                <a:spLocks noGrp="1" noRot="1" noChangeAspect="1" noMove="1" noResize="1" noEditPoints="1" noAdjustHandles="1" noChangeArrowheads="1" noChangeShapeType="1" noTextEdit="1"/>
              </p:cNvSpPr>
              <p:nvPr>
                <p:ph idx="1"/>
              </p:nvPr>
            </p:nvSpPr>
            <p:spPr>
              <a:xfrm>
                <a:off x="685800" y="2194560"/>
                <a:ext cx="10820400" cy="4024125"/>
              </a:xfrm>
              <a:blipFill>
                <a:blip r:embed="rId4"/>
                <a:stretch>
                  <a:fillRect l="-732"/>
                </a:stretch>
              </a:blipFill>
            </p:spPr>
            <p:txBody>
              <a:bodyPr/>
              <a:lstStyle/>
              <a:p>
                <a:r>
                  <a:rPr lang="en-US">
                    <a:noFill/>
                  </a:rPr>
                  <a:t> </a:t>
                </a:r>
              </a:p>
            </p:txBody>
          </p:sp>
        </mc:Fallback>
      </mc:AlternateContent>
    </p:spTree>
    <p:extLst>
      <p:ext uri="{BB962C8B-B14F-4D97-AF65-F5344CB8AC3E}">
        <p14:creationId xmlns:p14="http://schemas.microsoft.com/office/powerpoint/2010/main" val="42320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748C37F-F131-4D08-AF22-A4F34E2A7D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a:effectLst/>
        </p:spPr>
        <p:style>
          <a:lnRef idx="2">
            <a:schemeClr val="accent1">
              <a:shade val="50000"/>
            </a:schemeClr>
          </a:lnRef>
          <a:fillRef idx="1003">
            <a:schemeClr val="dk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B351965-D77D-48C8-9FF3-E6F0FD5815D8}"/>
              </a:ext>
            </a:extLst>
          </p:cNvPr>
          <p:cNvSpPr>
            <a:spLocks noGrp="1"/>
          </p:cNvSpPr>
          <p:nvPr>
            <p:ph type="title"/>
          </p:nvPr>
        </p:nvSpPr>
        <p:spPr>
          <a:xfrm>
            <a:off x="1739900" y="754712"/>
            <a:ext cx="9766300" cy="1293028"/>
          </a:xfrm>
        </p:spPr>
        <p:txBody>
          <a:bodyPr>
            <a:normAutofit/>
          </a:bodyPr>
          <a:lstStyle/>
          <a:p>
            <a:r>
              <a:rPr lang="en-US">
                <a:solidFill>
                  <a:srgbClr val="FFFFFF"/>
                </a:solidFill>
              </a:rPr>
              <a:t>A motivating problem</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65EBFE42-1BD1-490E-8C6E-A730AAACA4EA}"/>
                  </a:ext>
                </a:extLst>
              </p:cNvPr>
              <p:cNvSpPr>
                <a:spLocks noGrp="1"/>
              </p:cNvSpPr>
              <p:nvPr>
                <p:ph idx="1"/>
              </p:nvPr>
            </p:nvSpPr>
            <p:spPr>
              <a:xfrm>
                <a:off x="1739900" y="2427514"/>
                <a:ext cx="9766299" cy="3472543"/>
              </a:xfrm>
            </p:spPr>
            <p:txBody>
              <a:bodyPr>
                <a:normAutofit/>
              </a:bodyPr>
              <a:lstStyle/>
              <a:p>
                <a:pPr marL="0" indent="0">
                  <a:buNone/>
                </a:pPr>
                <a14:m>
                  <m:oMathPara xmlns:m="http://schemas.openxmlformats.org/officeDocument/2006/math">
                    <m:oMathParaPr>
                      <m:jc m:val="centerGroup"/>
                    </m:oMathParaPr>
                    <m:oMath xmlns:m="http://schemas.openxmlformats.org/officeDocument/2006/math">
                      <m:r>
                        <a:rPr lang="en-US" sz="2000" b="0" i="1">
                          <a:latin typeface="Cambria Math" panose="02040503050406030204" pitchFamily="18" charset="0"/>
                        </a:rPr>
                        <m:t>𝑝</m:t>
                      </m:r>
                      <m:d>
                        <m:dPr>
                          <m:ctrlPr>
                            <a:rPr lang="en-US" sz="2000" b="0" i="1">
                              <a:latin typeface="Cambria Math" panose="02040503050406030204" pitchFamily="18" charset="0"/>
                            </a:rPr>
                          </m:ctrlPr>
                        </m:dPr>
                        <m:e>
                          <m:r>
                            <a:rPr lang="en-US" sz="2000" b="0" i="1">
                              <a:latin typeface="Cambria Math" panose="02040503050406030204" pitchFamily="18" charset="0"/>
                            </a:rPr>
                            <m:t>𝐹</m:t>
                          </m:r>
                        </m:e>
                      </m:d>
                      <m:r>
                        <a:rPr lang="en-US" sz="2000" b="0" i="1">
                          <a:latin typeface="Cambria Math" panose="02040503050406030204" pitchFamily="18" charset="0"/>
                        </a:rPr>
                        <m:t>=</m:t>
                      </m:r>
                      <m:r>
                        <a:rPr lang="en-US" sz="2000" b="0" i="1">
                          <a:latin typeface="Cambria Math" panose="02040503050406030204" pitchFamily="18" charset="0"/>
                        </a:rPr>
                        <m:t>𝑝</m:t>
                      </m:r>
                      <m:d>
                        <m:dPr>
                          <m:ctrlPr>
                            <a:rPr lang="en-US" sz="2000" b="0" i="1">
                              <a:latin typeface="Cambria Math" panose="02040503050406030204" pitchFamily="18" charset="0"/>
                            </a:rPr>
                          </m:ctrlPr>
                        </m:dPr>
                        <m:e>
                          <m:acc>
                            <m:accPr>
                              <m:chr m:val="̅"/>
                              <m:ctrlPr>
                                <a:rPr lang="en-US" sz="2000" b="0" i="1">
                                  <a:latin typeface="Cambria Math" panose="02040503050406030204" pitchFamily="18" charset="0"/>
                                </a:rPr>
                              </m:ctrlPr>
                            </m:accPr>
                            <m:e>
                              <m:r>
                                <a:rPr lang="en-US" sz="2000" b="0" i="1">
                                  <a:latin typeface="Cambria Math" panose="02040503050406030204" pitchFamily="18" charset="0"/>
                                </a:rPr>
                                <m:t>𝐹</m:t>
                              </m:r>
                            </m:e>
                          </m:acc>
                        </m:e>
                      </m:d>
                      <m:r>
                        <a:rPr lang="en-US" sz="2000" b="0" i="1">
                          <a:latin typeface="Cambria Math" panose="02040503050406030204" pitchFamily="18" charset="0"/>
                        </a:rPr>
                        <m:t>= </m:t>
                      </m:r>
                      <m:f>
                        <m:fPr>
                          <m:type m:val="skw"/>
                          <m:ctrlPr>
                            <a:rPr lang="en-US" sz="2000" b="0" i="1">
                              <a:latin typeface="Cambria Math" panose="02040503050406030204" pitchFamily="18" charset="0"/>
                            </a:rPr>
                          </m:ctrlPr>
                        </m:fPr>
                        <m:num>
                          <m:r>
                            <a:rPr lang="en-US" sz="2000" b="0" i="1">
                              <a:latin typeface="Cambria Math" panose="02040503050406030204" pitchFamily="18" charset="0"/>
                            </a:rPr>
                            <m:t>1</m:t>
                          </m:r>
                        </m:num>
                        <m:den>
                          <m:r>
                            <a:rPr lang="en-US" sz="2000" b="0" i="1">
                              <a:latin typeface="Cambria Math" panose="02040503050406030204" pitchFamily="18" charset="0"/>
                            </a:rPr>
                            <m:t>2</m:t>
                          </m:r>
                        </m:den>
                      </m:f>
                    </m:oMath>
                  </m:oMathPara>
                </a14:m>
                <a:endParaRPr lang="en-US" sz="2000" b="0"/>
              </a:p>
              <a:p>
                <a:pPr marL="0" indent="0">
                  <a:buNone/>
                </a:pPr>
                <a14:m>
                  <m:oMathPara xmlns:m="http://schemas.openxmlformats.org/officeDocument/2006/math">
                    <m:oMathParaPr>
                      <m:jc m:val="centerGroup"/>
                    </m:oMathParaPr>
                    <m:oMath xmlns:m="http://schemas.openxmlformats.org/officeDocument/2006/math">
                      <m:r>
                        <a:rPr lang="en-US" sz="2000" b="0" i="1">
                          <a:latin typeface="Cambria Math" panose="02040503050406030204" pitchFamily="18" charset="0"/>
                        </a:rPr>
                        <m:t>𝑝</m:t>
                      </m:r>
                      <m:d>
                        <m:dPr>
                          <m:ctrlPr>
                            <a:rPr lang="en-US" sz="2000" b="0" i="1">
                              <a:latin typeface="Cambria Math" panose="02040503050406030204" pitchFamily="18" charset="0"/>
                            </a:rPr>
                          </m:ctrlPr>
                        </m:dPr>
                        <m:e>
                          <m:r>
                            <a:rPr lang="en-US" sz="2000" b="0" i="1">
                              <a:latin typeface="Cambria Math" panose="02040503050406030204" pitchFamily="18" charset="0"/>
                            </a:rPr>
                            <m:t>𝐸</m:t>
                          </m:r>
                        </m:e>
                        <m:e>
                          <m:r>
                            <a:rPr lang="en-US" sz="2000" b="0" i="1">
                              <a:latin typeface="Cambria Math" panose="02040503050406030204" pitchFamily="18" charset="0"/>
                            </a:rPr>
                            <m:t>𝐹</m:t>
                          </m:r>
                        </m:e>
                      </m:d>
                      <m:r>
                        <a:rPr lang="en-US" sz="2000" b="0" i="1">
                          <a:latin typeface="Cambria Math" panose="02040503050406030204" pitchFamily="18" charset="0"/>
                        </a:rPr>
                        <m:t>= </m:t>
                      </m:r>
                      <m:f>
                        <m:fPr>
                          <m:type m:val="skw"/>
                          <m:ctrlPr>
                            <a:rPr lang="en-US" sz="2000" b="0" i="1">
                              <a:latin typeface="Cambria Math" panose="02040503050406030204" pitchFamily="18" charset="0"/>
                            </a:rPr>
                          </m:ctrlPr>
                        </m:fPr>
                        <m:num>
                          <m:r>
                            <a:rPr lang="en-US" sz="2000" b="0" i="1">
                              <a:latin typeface="Cambria Math" panose="02040503050406030204" pitchFamily="18" charset="0"/>
                            </a:rPr>
                            <m:t>7</m:t>
                          </m:r>
                        </m:num>
                        <m:den>
                          <m:r>
                            <a:rPr lang="en-US" sz="2000" b="0" i="1">
                              <a:latin typeface="Cambria Math" panose="02040503050406030204" pitchFamily="18" charset="0"/>
                            </a:rPr>
                            <m:t>9</m:t>
                          </m:r>
                        </m:den>
                      </m:f>
                    </m:oMath>
                  </m:oMathPara>
                </a14:m>
                <a:endParaRPr lang="en-US" sz="2000"/>
              </a:p>
              <a:p>
                <a:pPr marL="0" indent="0">
                  <a:buNone/>
                </a:pPr>
                <a14:m>
                  <m:oMathPara xmlns:m="http://schemas.openxmlformats.org/officeDocument/2006/math">
                    <m:oMathParaPr>
                      <m:jc m:val="centerGroup"/>
                    </m:oMathParaPr>
                    <m:oMath xmlns:m="http://schemas.openxmlformats.org/officeDocument/2006/math">
                      <m:r>
                        <a:rPr lang="en-US" sz="2000" b="0" i="1">
                          <a:latin typeface="Cambria Math" panose="02040503050406030204" pitchFamily="18" charset="0"/>
                        </a:rPr>
                        <m:t>𝑝</m:t>
                      </m:r>
                      <m:d>
                        <m:dPr>
                          <m:ctrlPr>
                            <a:rPr lang="en-US" sz="2000" b="0" i="1">
                              <a:latin typeface="Cambria Math" panose="02040503050406030204" pitchFamily="18" charset="0"/>
                            </a:rPr>
                          </m:ctrlPr>
                        </m:dPr>
                        <m:e>
                          <m:r>
                            <a:rPr lang="en-US" sz="2000" b="0" i="1">
                              <a:latin typeface="Cambria Math" panose="02040503050406030204" pitchFamily="18" charset="0"/>
                            </a:rPr>
                            <m:t>𝐸</m:t>
                          </m:r>
                        </m:e>
                        <m:e>
                          <m:acc>
                            <m:accPr>
                              <m:chr m:val="̅"/>
                              <m:ctrlPr>
                                <a:rPr lang="en-US" sz="2000" b="0" i="1">
                                  <a:latin typeface="Cambria Math" panose="02040503050406030204" pitchFamily="18" charset="0"/>
                                </a:rPr>
                              </m:ctrlPr>
                            </m:accPr>
                            <m:e>
                              <m:r>
                                <a:rPr lang="en-US" sz="2000" b="0" i="1">
                                  <a:latin typeface="Cambria Math" panose="02040503050406030204" pitchFamily="18" charset="0"/>
                                </a:rPr>
                                <m:t>𝐹</m:t>
                              </m:r>
                            </m:e>
                          </m:acc>
                        </m:e>
                      </m:d>
                      <m:r>
                        <a:rPr lang="en-US" sz="2000" b="0" i="1">
                          <a:latin typeface="Cambria Math" panose="02040503050406030204" pitchFamily="18" charset="0"/>
                        </a:rPr>
                        <m:t>=</m:t>
                      </m:r>
                      <m:f>
                        <m:fPr>
                          <m:type m:val="skw"/>
                          <m:ctrlPr>
                            <a:rPr lang="en-US" sz="2000" b="0" i="1">
                              <a:latin typeface="Cambria Math" panose="02040503050406030204" pitchFamily="18" charset="0"/>
                            </a:rPr>
                          </m:ctrlPr>
                        </m:fPr>
                        <m:num>
                          <m:r>
                            <a:rPr lang="en-US" sz="2000" b="0" i="1">
                              <a:latin typeface="Cambria Math" panose="02040503050406030204" pitchFamily="18" charset="0"/>
                            </a:rPr>
                            <m:t>3</m:t>
                          </m:r>
                        </m:num>
                        <m:den>
                          <m:r>
                            <a:rPr lang="en-US" sz="2000" b="0" i="1">
                              <a:latin typeface="Cambria Math" panose="02040503050406030204" pitchFamily="18" charset="0"/>
                            </a:rPr>
                            <m:t>7</m:t>
                          </m:r>
                        </m:den>
                      </m:f>
                    </m:oMath>
                  </m:oMathPara>
                </a14:m>
                <a:endParaRPr lang="en-US" sz="2000"/>
              </a:p>
              <a:p>
                <a:pPr marL="0" indent="0">
                  <a:buNone/>
                </a:pPr>
                <a14:m>
                  <m:oMathPara xmlns:m="http://schemas.openxmlformats.org/officeDocument/2006/math">
                    <m:oMathParaPr>
                      <m:jc m:val="centerGroup"/>
                    </m:oMathParaPr>
                    <m:oMath xmlns:m="http://schemas.openxmlformats.org/officeDocument/2006/math">
                      <m:r>
                        <a:rPr lang="en-US" sz="2000" i="1">
                          <a:latin typeface="Cambria Math" panose="02040503050406030204" pitchFamily="18" charset="0"/>
                        </a:rPr>
                        <m:t>𝑝</m:t>
                      </m:r>
                      <m:d>
                        <m:dPr>
                          <m:ctrlPr>
                            <a:rPr lang="en-US" sz="2000" i="1">
                              <a:latin typeface="Cambria Math" panose="02040503050406030204" pitchFamily="18" charset="0"/>
                            </a:rPr>
                          </m:ctrlPr>
                        </m:dPr>
                        <m:e>
                          <m:r>
                            <a:rPr lang="en-US" sz="2000" i="1">
                              <a:latin typeface="Cambria Math" panose="02040503050406030204" pitchFamily="18" charset="0"/>
                            </a:rPr>
                            <m:t>𝐹</m:t>
                          </m:r>
                        </m:e>
                        <m:e>
                          <m:r>
                            <a:rPr lang="en-US" sz="2000" i="1">
                              <a:latin typeface="Cambria Math" panose="02040503050406030204" pitchFamily="18" charset="0"/>
                            </a:rPr>
                            <m:t>𝐸</m:t>
                          </m:r>
                        </m:e>
                      </m:d>
                      <m:r>
                        <a:rPr lang="en-US" sz="2000" i="1">
                          <a:latin typeface="Cambria Math" panose="02040503050406030204" pitchFamily="18" charset="0"/>
                        </a:rPr>
                        <m:t>=</m:t>
                      </m:r>
                      <m:f>
                        <m:fPr>
                          <m:ctrlPr>
                            <a:rPr lang="en-US" sz="2000" i="1">
                              <a:latin typeface="Cambria Math" panose="02040503050406030204" pitchFamily="18" charset="0"/>
                            </a:rPr>
                          </m:ctrlPr>
                        </m:fPr>
                        <m:num>
                          <m:f>
                            <m:fPr>
                              <m:type m:val="skw"/>
                              <m:ctrlPr>
                                <a:rPr lang="en-US" sz="2000" i="1">
                                  <a:latin typeface="Cambria Math" panose="02040503050406030204" pitchFamily="18" charset="0"/>
                                </a:rPr>
                              </m:ctrlPr>
                            </m:fPr>
                            <m:num>
                              <m:r>
                                <a:rPr lang="en-US" sz="2000" b="0" i="1">
                                  <a:latin typeface="Cambria Math" panose="02040503050406030204" pitchFamily="18" charset="0"/>
                                </a:rPr>
                                <m:t>7</m:t>
                              </m:r>
                            </m:num>
                            <m:den>
                              <m:r>
                                <a:rPr lang="en-US" sz="2000" b="0" i="1">
                                  <a:latin typeface="Cambria Math" panose="02040503050406030204" pitchFamily="18" charset="0"/>
                                </a:rPr>
                                <m:t>9</m:t>
                              </m:r>
                            </m:den>
                          </m:f>
                          <m:r>
                            <a:rPr lang="en-US" sz="2000" i="1">
                              <a:latin typeface="Cambria Math" panose="02040503050406030204" pitchFamily="18" charset="0"/>
                            </a:rPr>
                            <m:t>∙</m:t>
                          </m:r>
                          <m:f>
                            <m:fPr>
                              <m:type m:val="skw"/>
                              <m:ctrlPr>
                                <a:rPr lang="en-US" sz="2000" i="1">
                                  <a:latin typeface="Cambria Math" panose="02040503050406030204" pitchFamily="18" charset="0"/>
                                </a:rPr>
                              </m:ctrlPr>
                            </m:fPr>
                            <m:num>
                              <m:r>
                                <a:rPr lang="en-US" sz="2000" b="0" i="1">
                                  <a:latin typeface="Cambria Math" panose="02040503050406030204" pitchFamily="18" charset="0"/>
                                </a:rPr>
                                <m:t>1</m:t>
                              </m:r>
                            </m:num>
                            <m:den>
                              <m:r>
                                <a:rPr lang="en-US" sz="2000" b="0" i="1">
                                  <a:latin typeface="Cambria Math" panose="02040503050406030204" pitchFamily="18" charset="0"/>
                                </a:rPr>
                                <m:t>2</m:t>
                              </m:r>
                            </m:den>
                          </m:f>
                        </m:num>
                        <m:den>
                          <m:f>
                            <m:fPr>
                              <m:type m:val="skw"/>
                              <m:ctrlPr>
                                <a:rPr lang="en-US" sz="2000" i="1">
                                  <a:latin typeface="Cambria Math" panose="02040503050406030204" pitchFamily="18" charset="0"/>
                                </a:rPr>
                              </m:ctrlPr>
                            </m:fPr>
                            <m:num>
                              <m:r>
                                <a:rPr lang="en-US" sz="2000" i="1">
                                  <a:latin typeface="Cambria Math" panose="02040503050406030204" pitchFamily="18" charset="0"/>
                                </a:rPr>
                                <m:t>7</m:t>
                              </m:r>
                            </m:num>
                            <m:den>
                              <m:r>
                                <a:rPr lang="en-US" sz="2000" i="1">
                                  <a:latin typeface="Cambria Math" panose="02040503050406030204" pitchFamily="18" charset="0"/>
                                </a:rPr>
                                <m:t>9</m:t>
                              </m:r>
                            </m:den>
                          </m:f>
                          <m:r>
                            <a:rPr lang="en-US" sz="2000" i="1">
                              <a:latin typeface="Cambria Math" panose="02040503050406030204" pitchFamily="18" charset="0"/>
                            </a:rPr>
                            <m:t>∙</m:t>
                          </m:r>
                          <m:f>
                            <m:fPr>
                              <m:type m:val="skw"/>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2</m:t>
                              </m:r>
                            </m:den>
                          </m:f>
                          <m:r>
                            <a:rPr lang="en-US" sz="2000" i="1">
                              <a:latin typeface="Cambria Math" panose="02040503050406030204" pitchFamily="18" charset="0"/>
                              <a:ea typeface="Cambria Math" panose="02040503050406030204" pitchFamily="18" charset="0"/>
                            </a:rPr>
                            <m:t>+</m:t>
                          </m:r>
                          <m:f>
                            <m:fPr>
                              <m:type m:val="skw"/>
                              <m:ctrlPr>
                                <a:rPr lang="en-US" sz="2000" i="1">
                                  <a:latin typeface="Cambria Math" panose="02040503050406030204" pitchFamily="18" charset="0"/>
                                  <a:ea typeface="Cambria Math" panose="02040503050406030204" pitchFamily="18" charset="0"/>
                                </a:rPr>
                              </m:ctrlPr>
                            </m:fPr>
                            <m:num>
                              <m:r>
                                <a:rPr lang="en-US" sz="2000" b="0" i="1">
                                  <a:latin typeface="Cambria Math" panose="02040503050406030204" pitchFamily="18" charset="0"/>
                                  <a:ea typeface="Cambria Math" panose="02040503050406030204" pitchFamily="18" charset="0"/>
                                </a:rPr>
                                <m:t>3</m:t>
                              </m:r>
                            </m:num>
                            <m:den>
                              <m:r>
                                <a:rPr lang="en-US" sz="2000" b="0" i="1">
                                  <a:latin typeface="Cambria Math" panose="02040503050406030204" pitchFamily="18" charset="0"/>
                                  <a:ea typeface="Cambria Math" panose="02040503050406030204" pitchFamily="18" charset="0"/>
                                </a:rPr>
                                <m:t>7</m:t>
                              </m:r>
                            </m:den>
                          </m:f>
                          <m:r>
                            <a:rPr lang="en-US" sz="2000" i="1">
                              <a:latin typeface="Cambria Math" panose="02040503050406030204" pitchFamily="18" charset="0"/>
                            </a:rPr>
                            <m:t>∙</m:t>
                          </m:r>
                          <m:f>
                            <m:fPr>
                              <m:type m:val="skw"/>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2</m:t>
                              </m:r>
                            </m:den>
                          </m:f>
                        </m:den>
                      </m:f>
                      <m:r>
                        <a:rPr lang="en-US" sz="2000" b="0" i="1">
                          <a:latin typeface="Cambria Math" panose="02040503050406030204" pitchFamily="18" charset="0"/>
                          <a:ea typeface="Cambria Math" panose="02040503050406030204" pitchFamily="18" charset="0"/>
                        </a:rPr>
                        <m:t>=64%</m:t>
                      </m:r>
                    </m:oMath>
                  </m:oMathPara>
                </a14:m>
                <a:endParaRPr lang="en-US" sz="2000"/>
              </a:p>
              <a:p>
                <a:pPr marL="0" indent="0">
                  <a:buNone/>
                </a:pPr>
                <a:endParaRPr lang="en-US" sz="2000"/>
              </a:p>
            </p:txBody>
          </p:sp>
        </mc:Choice>
        <mc:Fallback>
          <p:sp>
            <p:nvSpPr>
              <p:cNvPr id="3" name="Content Placeholder 2">
                <a:extLst>
                  <a:ext uri="{FF2B5EF4-FFF2-40B4-BE49-F238E27FC236}">
                    <a16:creationId xmlns:a16="http://schemas.microsoft.com/office/drawing/2014/main" id="{65EBFE42-1BD1-490E-8C6E-A730AAACA4EA}"/>
                  </a:ext>
                </a:extLst>
              </p:cNvPr>
              <p:cNvSpPr>
                <a:spLocks noGrp="1" noRot="1" noChangeAspect="1" noMove="1" noResize="1" noEditPoints="1" noAdjustHandles="1" noChangeArrowheads="1" noChangeShapeType="1" noTextEdit="1"/>
              </p:cNvSpPr>
              <p:nvPr>
                <p:ph idx="1"/>
              </p:nvPr>
            </p:nvSpPr>
            <p:spPr>
              <a:xfrm>
                <a:off x="1739900" y="2427514"/>
                <a:ext cx="9766299" cy="3472543"/>
              </a:xfrm>
              <a:blipFill>
                <a:blip r:embed="rId2"/>
                <a:stretch>
                  <a:fillRect t="-18596"/>
                </a:stretch>
              </a:blipFill>
            </p:spPr>
            <p:txBody>
              <a:bodyPr/>
              <a:lstStyle/>
              <a:p>
                <a:r>
                  <a:rPr lang="en-US">
                    <a:noFill/>
                  </a:rPr>
                  <a:t> </a:t>
                </a:r>
              </a:p>
            </p:txBody>
          </p:sp>
        </mc:Fallback>
      </mc:AlternateContent>
    </p:spTree>
    <p:extLst>
      <p:ext uri="{BB962C8B-B14F-4D97-AF65-F5344CB8AC3E}">
        <p14:creationId xmlns:p14="http://schemas.microsoft.com/office/powerpoint/2010/main" val="3920588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3000"/>
                <a:shade val="98000"/>
                <a:satMod val="150000"/>
                <a:lumMod val="102000"/>
              </a:schemeClr>
            </a:gs>
            <a:gs pos="50000">
              <a:schemeClr val="bg1">
                <a:tint val="98000"/>
                <a:shade val="90000"/>
                <a:satMod val="130000"/>
                <a:lumMod val="103000"/>
              </a:schemeClr>
            </a:gs>
            <a:gs pos="100000">
              <a:schemeClr val="bg1">
                <a:shade val="63000"/>
                <a:satMod val="120000"/>
              </a:schemeClr>
            </a:gs>
          </a:gsLst>
          <a:lin ang="5400000" scaled="0"/>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FECDA1F-977F-40AF-840D-D05BB091DD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86000"/>
            <a:ext cx="12192000" cy="457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B9FECD2-89B7-4AC3-8D54-9733D60AF2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286000"/>
          </a:xfrm>
          <a:prstGeom prst="rect">
            <a:avLst/>
          </a:prstGeom>
          <a:solidFill>
            <a:schemeClr val="tx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2F54C189-4A4C-4899-9585-5281DA208D0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1">
            <a:extLst>
              <a:ext uri="{FF2B5EF4-FFF2-40B4-BE49-F238E27FC236}">
                <a16:creationId xmlns:a16="http://schemas.microsoft.com/office/drawing/2014/main" id="{0F167BDD-B531-44FE-8C18-DE6655ED28C3}"/>
              </a:ext>
            </a:extLst>
          </p:cNvPr>
          <p:cNvSpPr>
            <a:spLocks noGrp="1"/>
          </p:cNvSpPr>
          <p:nvPr>
            <p:ph type="title"/>
          </p:nvPr>
        </p:nvSpPr>
        <p:spPr>
          <a:xfrm>
            <a:off x="2186153" y="764373"/>
            <a:ext cx="9320048" cy="1293028"/>
          </a:xfrm>
        </p:spPr>
        <p:txBody>
          <a:bodyPr>
            <a:normAutofit/>
          </a:bodyPr>
          <a:lstStyle/>
          <a:p>
            <a:r>
              <a:rPr lang="en-US">
                <a:solidFill>
                  <a:schemeClr val="bg1"/>
                </a:solidFill>
              </a:rPr>
              <a:t>Practice</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80198D49-F816-41D3-9195-BB2E225FDFE6}"/>
                  </a:ext>
                </a:extLst>
              </p:cNvPr>
              <p:cNvSpPr>
                <a:spLocks noGrp="1"/>
              </p:cNvSpPr>
              <p:nvPr>
                <p:ph idx="1"/>
              </p:nvPr>
            </p:nvSpPr>
            <p:spPr>
              <a:xfrm>
                <a:off x="685800" y="2743200"/>
                <a:ext cx="10820400" cy="3475485"/>
              </a:xfrm>
            </p:spPr>
            <p:txBody>
              <a:bodyPr>
                <a:normAutofit/>
              </a:bodyPr>
              <a:lstStyle/>
              <a:p>
                <a:pPr marL="0" indent="0">
                  <a:buNone/>
                </a:pPr>
                <a:r>
                  <a:rPr lang="en-US" dirty="0"/>
                  <a:t>Say that 10% of the population has coronavirus.</a:t>
                </a:r>
              </a:p>
              <a:p>
                <a:pPr marL="0" indent="0">
                  <a:buNone/>
                </a:pPr>
                <a:r>
                  <a:rPr lang="en-US" dirty="0"/>
                  <a:t>85% of those infected display a fever.</a:t>
                </a:r>
              </a:p>
              <a:p>
                <a:pPr marL="0" indent="0">
                  <a:buNone/>
                </a:pPr>
                <a:r>
                  <a:rPr lang="en-US" dirty="0"/>
                  <a:t>5% of those who are not infected display a fever (from other causes)</a:t>
                </a:r>
              </a:p>
              <a:p>
                <a:pPr marL="0" indent="0">
                  <a:buNone/>
                </a:pPr>
                <a:r>
                  <a:rPr lang="en-US" dirty="0"/>
                  <a:t>You display a fever.  What is the probability you have coronavirus?</a:t>
                </a:r>
              </a:p>
              <a:p>
                <a:pPr marL="0" indent="0">
                  <a:buNone/>
                </a:pPr>
                <a:r>
                  <a:rPr lang="en-US" dirty="0"/>
                  <a:t>E = you display a fever.  F = you have coronavirus.</a:t>
                </a:r>
              </a:p>
              <a:p>
                <a:pPr marL="0" indent="0">
                  <a:buNone/>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p</m:t>
                      </m:r>
                      <m:d>
                        <m:dPr>
                          <m:ctrlPr>
                            <a:rPr lang="en-US" b="0" i="1" smtClean="0">
                              <a:latin typeface="Cambria Math" panose="02040503050406030204" pitchFamily="18" charset="0"/>
                            </a:rPr>
                          </m:ctrlPr>
                        </m:dPr>
                        <m:e>
                          <m:r>
                            <m:rPr>
                              <m:sty m:val="p"/>
                            </m:rPr>
                            <a:rPr lang="en-US" b="0" i="0" smtClean="0">
                              <a:latin typeface="Cambria Math" panose="02040503050406030204" pitchFamily="18" charset="0"/>
                            </a:rPr>
                            <m:t>E</m:t>
                          </m:r>
                        </m:e>
                        <m:e>
                          <m:r>
                            <m:rPr>
                              <m:sty m:val="p"/>
                            </m:rPr>
                            <a:rPr lang="en-US" b="0" i="0" smtClean="0">
                              <a:latin typeface="Cambria Math" panose="02040503050406030204" pitchFamily="18" charset="0"/>
                            </a:rPr>
                            <m:t>F</m:t>
                          </m:r>
                        </m:e>
                      </m:d>
                      <m:r>
                        <a:rPr lang="en-US" b="0" i="0" smtClean="0">
                          <a:latin typeface="Cambria Math" panose="02040503050406030204" pitchFamily="18" charset="0"/>
                        </a:rPr>
                        <m:t>=85%,</m:t>
                      </m:r>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𝐸</m:t>
                          </m:r>
                        </m:e>
                        <m:e>
                          <m:acc>
                            <m:accPr>
                              <m:chr m:val="̅"/>
                              <m:ctrlPr>
                                <a:rPr lang="en-US" i="1" smtClean="0">
                                  <a:latin typeface="Cambria Math" panose="02040503050406030204" pitchFamily="18" charset="0"/>
                                </a:rPr>
                              </m:ctrlPr>
                            </m:accPr>
                            <m:e>
                              <m:r>
                                <a:rPr lang="en-US" b="0" i="1" smtClean="0">
                                  <a:latin typeface="Cambria Math" panose="02040503050406030204" pitchFamily="18" charset="0"/>
                                </a:rPr>
                                <m:t>𝐹</m:t>
                              </m:r>
                            </m:e>
                          </m:acc>
                        </m:e>
                      </m:d>
                      <m:r>
                        <a:rPr lang="en-US" b="0" i="1" smtClean="0">
                          <a:latin typeface="Cambria Math" panose="02040503050406030204" pitchFamily="18" charset="0"/>
                        </a:rPr>
                        <m:t>=5%, </m:t>
                      </m:r>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𝐹</m:t>
                          </m:r>
                        </m:e>
                      </m:d>
                      <m:r>
                        <a:rPr lang="en-US" b="0" i="1" smtClean="0">
                          <a:latin typeface="Cambria Math" panose="02040503050406030204" pitchFamily="18" charset="0"/>
                        </a:rPr>
                        <m:t>=10%</m:t>
                      </m:r>
                    </m:oMath>
                  </m:oMathPara>
                </a14:m>
                <a:endParaRPr lang="en-US"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𝐹</m:t>
                          </m:r>
                        </m:e>
                        <m:e>
                          <m:r>
                            <a:rPr lang="en-US" b="0" i="1" smtClean="0">
                              <a:latin typeface="Cambria Math" panose="02040503050406030204" pitchFamily="18" charset="0"/>
                            </a:rPr>
                            <m:t>𝐸</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85%∙</m:t>
                          </m:r>
                          <m:r>
                            <a:rPr lang="en-US" b="0" i="1" smtClean="0">
                              <a:latin typeface="Cambria Math" panose="02040503050406030204" pitchFamily="18" charset="0"/>
                              <a:ea typeface="Cambria Math" panose="02040503050406030204" pitchFamily="18" charset="0"/>
                            </a:rPr>
                            <m:t>10%</m:t>
                          </m:r>
                        </m:num>
                        <m:den>
                          <m:r>
                            <a:rPr lang="en-US" b="0" i="1" smtClean="0">
                              <a:latin typeface="Cambria Math" panose="02040503050406030204" pitchFamily="18" charset="0"/>
                            </a:rPr>
                            <m:t>85%∙</m:t>
                          </m:r>
                          <m:r>
                            <a:rPr lang="en-US" b="0" i="1" smtClean="0">
                              <a:latin typeface="Cambria Math" panose="02040503050406030204" pitchFamily="18" charset="0"/>
                              <a:ea typeface="Cambria Math" panose="02040503050406030204" pitchFamily="18" charset="0"/>
                            </a:rPr>
                            <m:t>10%+5%∙90%</m:t>
                          </m:r>
                        </m:den>
                      </m:f>
                      <m:r>
                        <a:rPr lang="en-US" b="0" i="1" smtClean="0">
                          <a:latin typeface="Cambria Math" panose="02040503050406030204" pitchFamily="18" charset="0"/>
                        </a:rPr>
                        <m:t>=65%</m:t>
                      </m:r>
                    </m:oMath>
                  </m:oMathPara>
                </a14:m>
                <a:endParaRPr lang="en-US"/>
              </a:p>
            </p:txBody>
          </p:sp>
        </mc:Choice>
        <mc:Fallback>
          <p:sp>
            <p:nvSpPr>
              <p:cNvPr id="3" name="Content Placeholder 2">
                <a:extLst>
                  <a:ext uri="{FF2B5EF4-FFF2-40B4-BE49-F238E27FC236}">
                    <a16:creationId xmlns:a16="http://schemas.microsoft.com/office/drawing/2014/main" id="{80198D49-F816-41D3-9195-BB2E225FDFE6}"/>
                  </a:ext>
                </a:extLst>
              </p:cNvPr>
              <p:cNvSpPr>
                <a:spLocks noGrp="1" noRot="1" noChangeAspect="1" noMove="1" noResize="1" noEditPoints="1" noAdjustHandles="1" noChangeArrowheads="1" noChangeShapeType="1" noTextEdit="1"/>
              </p:cNvSpPr>
              <p:nvPr>
                <p:ph idx="1"/>
              </p:nvPr>
            </p:nvSpPr>
            <p:spPr>
              <a:xfrm>
                <a:off x="685800" y="2743200"/>
                <a:ext cx="10820400" cy="3475485"/>
              </a:xfrm>
              <a:blipFill>
                <a:blip r:embed="rId3"/>
                <a:stretch>
                  <a:fillRect l="-732" t="-2281"/>
                </a:stretch>
              </a:blipFill>
            </p:spPr>
            <p:txBody>
              <a:bodyPr/>
              <a:lstStyle/>
              <a:p>
                <a:r>
                  <a:rPr lang="en-US">
                    <a:noFill/>
                  </a:rPr>
                  <a:t> </a:t>
                </a:r>
              </a:p>
            </p:txBody>
          </p:sp>
        </mc:Fallback>
      </mc:AlternateContent>
    </p:spTree>
    <p:extLst>
      <p:ext uri="{BB962C8B-B14F-4D97-AF65-F5344CB8AC3E}">
        <p14:creationId xmlns:p14="http://schemas.microsoft.com/office/powerpoint/2010/main" val="2141027957"/>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38A195E-584A-485A-BECD-66468900B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CF50548-DF94-48E2-9DAA-7B4CFABE8E1C}"/>
              </a:ext>
            </a:extLst>
          </p:cNvPr>
          <p:cNvSpPr>
            <a:spLocks noGrp="1"/>
          </p:cNvSpPr>
          <p:nvPr>
            <p:ph type="title"/>
          </p:nvPr>
        </p:nvSpPr>
        <p:spPr>
          <a:xfrm>
            <a:off x="4090507" y="764373"/>
            <a:ext cx="7434070" cy="1474330"/>
          </a:xfrm>
        </p:spPr>
        <p:txBody>
          <a:bodyPr>
            <a:normAutofit/>
          </a:bodyPr>
          <a:lstStyle/>
          <a:p>
            <a:r>
              <a:rPr lang="en-US"/>
              <a:t>Oddities from Bayes’ Theorem</a:t>
            </a:r>
          </a:p>
        </p:txBody>
      </p:sp>
      <p:sp>
        <p:nvSpPr>
          <p:cNvPr id="10" name="Rectangle 9">
            <a:extLst>
              <a:ext uri="{FF2B5EF4-FFF2-40B4-BE49-F238E27FC236}">
                <a16:creationId xmlns:a16="http://schemas.microsoft.com/office/drawing/2014/main" id="{840177A7-740C-43C7-8F2D-BD7067F12C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06393" cy="6858000"/>
          </a:xfrm>
          <a:prstGeom prst="rect">
            <a:avLst/>
          </a:prstGeom>
          <a:solidFill>
            <a:schemeClr val="bg1">
              <a:lumMod val="95000"/>
              <a:lumOff val="5000"/>
            </a:schemeClr>
          </a:solidFill>
          <a:ln>
            <a:noFill/>
          </a:ln>
          <a:effectLst>
            <a:outerShdw blurRad="635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endParaRPr>
          </a:p>
        </p:txBody>
      </p:sp>
      <p:pic>
        <p:nvPicPr>
          <p:cNvPr id="12" name="Picture 11">
            <a:extLst>
              <a:ext uri="{FF2B5EF4-FFF2-40B4-BE49-F238E27FC236}">
                <a16:creationId xmlns:a16="http://schemas.microsoft.com/office/drawing/2014/main" id="{FF525AAA-82CE-4027-A26C-B0EFFD856F2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531" r="43746" b="531"/>
          <a:stretch/>
        </p:blipFill>
        <p:spPr>
          <a:xfrm rot="5400000" flipH="1" flipV="1">
            <a:off x="-1265719" y="2187575"/>
            <a:ext cx="6857999" cy="2482850"/>
          </a:xfrm>
          <a:prstGeom prst="rect">
            <a:avLst/>
          </a:prstGeom>
        </p:spPr>
      </p:pic>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4CD50A5-DD8A-4C7C-8357-F9B2EFAB642C}"/>
                  </a:ext>
                </a:extLst>
              </p:cNvPr>
              <p:cNvSpPr>
                <a:spLocks noGrp="1"/>
              </p:cNvSpPr>
              <p:nvPr>
                <p:ph idx="1"/>
              </p:nvPr>
            </p:nvSpPr>
            <p:spPr>
              <a:xfrm>
                <a:off x="4090507" y="2628900"/>
                <a:ext cx="7454077" cy="3589785"/>
              </a:xfrm>
            </p:spPr>
            <p:txBody>
              <a:bodyPr>
                <a:normAutofit/>
              </a:bodyPr>
              <a:lstStyle/>
              <a:p>
                <a:pPr marL="0" indent="0">
                  <a:buNone/>
                </a:pPr>
                <a:r>
                  <a:rPr lang="en-US" sz="1900"/>
                  <a:t>Suppose there is a much rarer disease that infects 1 out of 100,000 people.  You have a very accurate test for the disease:</a:t>
                </a:r>
              </a:p>
              <a:p>
                <a:r>
                  <a:rPr lang="en-US" sz="1900"/>
                  <a:t>If you have the disease, it correctly says so 99% of the time.</a:t>
                </a:r>
              </a:p>
              <a:p>
                <a:r>
                  <a:rPr lang="en-US" sz="1900"/>
                  <a:t>If you don’t, it correctly says so 99.5% of the time.</a:t>
                </a:r>
              </a:p>
              <a:p>
                <a:pPr marL="0" indent="0">
                  <a:buNone/>
                </a:pPr>
                <a:r>
                  <a:rPr lang="en-US" sz="1900"/>
                  <a:t>You take the test, and it comes back positive.  What is the probability you have the disease?</a:t>
                </a:r>
              </a:p>
              <a:p>
                <a:pPr marL="0" indent="0">
                  <a:buNone/>
                </a:pPr>
                <a:r>
                  <a:rPr lang="en-US" sz="1900"/>
                  <a:t>E = test comes back positive, F = you have the disease.</a:t>
                </a:r>
              </a:p>
              <a:p>
                <a:pPr marL="0" indent="0">
                  <a:buNone/>
                </a:pPr>
                <a14:m>
                  <m:oMathPara xmlns:m="http://schemas.openxmlformats.org/officeDocument/2006/math">
                    <m:oMathParaPr>
                      <m:jc m:val="centerGroup"/>
                    </m:oMathParaPr>
                    <m:oMath xmlns:m="http://schemas.openxmlformats.org/officeDocument/2006/math">
                      <m:r>
                        <a:rPr lang="en-US" sz="1900" b="0" i="1">
                          <a:latin typeface="Cambria Math" panose="02040503050406030204" pitchFamily="18" charset="0"/>
                        </a:rPr>
                        <m:t>𝑝</m:t>
                      </m:r>
                      <m:d>
                        <m:dPr>
                          <m:ctrlPr>
                            <a:rPr lang="en-US" sz="1900" b="0" i="1">
                              <a:latin typeface="Cambria Math" panose="02040503050406030204" pitchFamily="18" charset="0"/>
                            </a:rPr>
                          </m:ctrlPr>
                        </m:dPr>
                        <m:e>
                          <m:r>
                            <a:rPr lang="en-US" sz="1900" b="0" i="1">
                              <a:latin typeface="Cambria Math" panose="02040503050406030204" pitchFamily="18" charset="0"/>
                            </a:rPr>
                            <m:t>𝐸</m:t>
                          </m:r>
                        </m:e>
                        <m:e>
                          <m:r>
                            <a:rPr lang="en-US" sz="1900" b="0" i="1">
                              <a:latin typeface="Cambria Math" panose="02040503050406030204" pitchFamily="18" charset="0"/>
                            </a:rPr>
                            <m:t>𝐹</m:t>
                          </m:r>
                        </m:e>
                      </m:d>
                      <m:r>
                        <a:rPr lang="en-US" sz="1900" b="0" i="1">
                          <a:latin typeface="Cambria Math" panose="02040503050406030204" pitchFamily="18" charset="0"/>
                        </a:rPr>
                        <m:t>=99%, </m:t>
                      </m:r>
                      <m:r>
                        <a:rPr lang="en-US" sz="1900" b="0" i="1">
                          <a:latin typeface="Cambria Math" panose="02040503050406030204" pitchFamily="18" charset="0"/>
                        </a:rPr>
                        <m:t>𝑝</m:t>
                      </m:r>
                      <m:d>
                        <m:dPr>
                          <m:ctrlPr>
                            <a:rPr lang="en-US" sz="1900" b="0" i="1">
                              <a:latin typeface="Cambria Math" panose="02040503050406030204" pitchFamily="18" charset="0"/>
                            </a:rPr>
                          </m:ctrlPr>
                        </m:dPr>
                        <m:e>
                          <m:r>
                            <a:rPr lang="en-US" sz="1900" b="0" i="1">
                              <a:latin typeface="Cambria Math" panose="02040503050406030204" pitchFamily="18" charset="0"/>
                            </a:rPr>
                            <m:t>𝐸</m:t>
                          </m:r>
                        </m:e>
                        <m:e>
                          <m:acc>
                            <m:accPr>
                              <m:chr m:val="̅"/>
                              <m:ctrlPr>
                                <a:rPr lang="en-US" sz="1900" b="0" i="1">
                                  <a:latin typeface="Cambria Math" panose="02040503050406030204" pitchFamily="18" charset="0"/>
                                </a:rPr>
                              </m:ctrlPr>
                            </m:accPr>
                            <m:e>
                              <m:r>
                                <a:rPr lang="en-US" sz="1900" b="0" i="1">
                                  <a:latin typeface="Cambria Math" panose="02040503050406030204" pitchFamily="18" charset="0"/>
                                </a:rPr>
                                <m:t>𝐹</m:t>
                              </m:r>
                            </m:e>
                          </m:acc>
                        </m:e>
                      </m:d>
                      <m:r>
                        <a:rPr lang="en-US" sz="1900" b="0" i="1">
                          <a:latin typeface="Cambria Math" panose="02040503050406030204" pitchFamily="18" charset="0"/>
                        </a:rPr>
                        <m:t>=0.5%,</m:t>
                      </m:r>
                      <m:r>
                        <a:rPr lang="en-US" sz="1900" b="0" i="1">
                          <a:latin typeface="Cambria Math" panose="02040503050406030204" pitchFamily="18" charset="0"/>
                        </a:rPr>
                        <m:t>𝑝</m:t>
                      </m:r>
                      <m:d>
                        <m:dPr>
                          <m:ctrlPr>
                            <a:rPr lang="en-US" sz="1900" b="0" i="1">
                              <a:latin typeface="Cambria Math" panose="02040503050406030204" pitchFamily="18" charset="0"/>
                            </a:rPr>
                          </m:ctrlPr>
                        </m:dPr>
                        <m:e>
                          <m:r>
                            <a:rPr lang="en-US" sz="1900" b="0" i="1">
                              <a:latin typeface="Cambria Math" panose="02040503050406030204" pitchFamily="18" charset="0"/>
                            </a:rPr>
                            <m:t>𝐹</m:t>
                          </m:r>
                        </m:e>
                      </m:d>
                      <m:r>
                        <a:rPr lang="en-US" sz="1900" b="0" i="1">
                          <a:latin typeface="Cambria Math" panose="02040503050406030204" pitchFamily="18" charset="0"/>
                        </a:rPr>
                        <m:t>=0.001%</m:t>
                      </m:r>
                    </m:oMath>
                  </m:oMathPara>
                </a14:m>
                <a:endParaRPr lang="en-US" sz="1900"/>
              </a:p>
              <a:p>
                <a:pPr marL="0" indent="0">
                  <a:buNone/>
                </a:pPr>
                <a14:m>
                  <m:oMathPara xmlns:m="http://schemas.openxmlformats.org/officeDocument/2006/math">
                    <m:oMathParaPr>
                      <m:jc m:val="centerGroup"/>
                    </m:oMathParaPr>
                    <m:oMath xmlns:m="http://schemas.openxmlformats.org/officeDocument/2006/math">
                      <m:r>
                        <a:rPr lang="en-US" sz="1900" b="0" i="1">
                          <a:latin typeface="Cambria Math" panose="02040503050406030204" pitchFamily="18" charset="0"/>
                        </a:rPr>
                        <m:t>𝑝</m:t>
                      </m:r>
                      <m:d>
                        <m:dPr>
                          <m:ctrlPr>
                            <a:rPr lang="en-US" sz="1900" b="0" i="1">
                              <a:latin typeface="Cambria Math" panose="02040503050406030204" pitchFamily="18" charset="0"/>
                            </a:rPr>
                          </m:ctrlPr>
                        </m:dPr>
                        <m:e>
                          <m:r>
                            <a:rPr lang="en-US" sz="1900" b="0" i="1">
                              <a:latin typeface="Cambria Math" panose="02040503050406030204" pitchFamily="18" charset="0"/>
                            </a:rPr>
                            <m:t>𝐹</m:t>
                          </m:r>
                        </m:e>
                        <m:e>
                          <m:r>
                            <a:rPr lang="en-US" sz="1900" b="0" i="1">
                              <a:latin typeface="Cambria Math" panose="02040503050406030204" pitchFamily="18" charset="0"/>
                            </a:rPr>
                            <m:t>𝐸</m:t>
                          </m:r>
                        </m:e>
                      </m:d>
                      <m:r>
                        <a:rPr lang="en-US" sz="1900" b="0" i="1">
                          <a:latin typeface="Cambria Math" panose="02040503050406030204" pitchFamily="18" charset="0"/>
                        </a:rPr>
                        <m:t>=</m:t>
                      </m:r>
                      <m:f>
                        <m:fPr>
                          <m:ctrlPr>
                            <a:rPr lang="en-US" sz="1900" b="0" i="1">
                              <a:latin typeface="Cambria Math" panose="02040503050406030204" pitchFamily="18" charset="0"/>
                            </a:rPr>
                          </m:ctrlPr>
                        </m:fPr>
                        <m:num>
                          <m:r>
                            <a:rPr lang="en-US" sz="1900" b="0" i="1">
                              <a:latin typeface="Cambria Math" panose="02040503050406030204" pitchFamily="18" charset="0"/>
                            </a:rPr>
                            <m:t>99%</m:t>
                          </m:r>
                          <m:r>
                            <a:rPr lang="en-US" sz="1900" b="0" i="1">
                              <a:latin typeface="Cambria Math" panose="02040503050406030204" pitchFamily="18" charset="0"/>
                              <a:ea typeface="Cambria Math" panose="02040503050406030204" pitchFamily="18" charset="0"/>
                            </a:rPr>
                            <m:t>∙0.001%</m:t>
                          </m:r>
                        </m:num>
                        <m:den>
                          <m:r>
                            <a:rPr lang="en-US" sz="1900" i="1">
                              <a:latin typeface="Cambria Math" panose="02040503050406030204" pitchFamily="18" charset="0"/>
                            </a:rPr>
                            <m:t>99%</m:t>
                          </m:r>
                          <m:r>
                            <a:rPr lang="en-US" sz="1900" i="1">
                              <a:latin typeface="Cambria Math" panose="02040503050406030204" pitchFamily="18" charset="0"/>
                              <a:ea typeface="Cambria Math" panose="02040503050406030204" pitchFamily="18" charset="0"/>
                            </a:rPr>
                            <m:t>∙0.001%</m:t>
                          </m:r>
                          <m:r>
                            <a:rPr lang="en-US" sz="1900" b="0" i="1">
                              <a:latin typeface="Cambria Math" panose="02040503050406030204" pitchFamily="18" charset="0"/>
                              <a:ea typeface="Cambria Math" panose="02040503050406030204" pitchFamily="18" charset="0"/>
                            </a:rPr>
                            <m:t>+0.5%∙99.999%</m:t>
                          </m:r>
                        </m:den>
                      </m:f>
                      <m:r>
                        <a:rPr lang="en-US" sz="1900" b="0" i="1">
                          <a:latin typeface="Cambria Math" panose="02040503050406030204" pitchFamily="18" charset="0"/>
                        </a:rPr>
                        <m:t>=0.2%???</m:t>
                      </m:r>
                    </m:oMath>
                  </m:oMathPara>
                </a14:m>
                <a:endParaRPr lang="en-US" sz="1900"/>
              </a:p>
            </p:txBody>
          </p:sp>
        </mc:Choice>
        <mc:Fallback>
          <p:sp>
            <p:nvSpPr>
              <p:cNvPr id="3" name="Content Placeholder 2">
                <a:extLst>
                  <a:ext uri="{FF2B5EF4-FFF2-40B4-BE49-F238E27FC236}">
                    <a16:creationId xmlns:a16="http://schemas.microsoft.com/office/drawing/2014/main" id="{24CD50A5-DD8A-4C7C-8357-F9B2EFAB642C}"/>
                  </a:ext>
                </a:extLst>
              </p:cNvPr>
              <p:cNvSpPr>
                <a:spLocks noGrp="1" noRot="1" noChangeAspect="1" noMove="1" noResize="1" noEditPoints="1" noAdjustHandles="1" noChangeArrowheads="1" noChangeShapeType="1" noTextEdit="1"/>
              </p:cNvSpPr>
              <p:nvPr>
                <p:ph idx="1"/>
              </p:nvPr>
            </p:nvSpPr>
            <p:spPr>
              <a:xfrm>
                <a:off x="4090507" y="2628900"/>
                <a:ext cx="7454077" cy="3589785"/>
              </a:xfrm>
              <a:blipFill>
                <a:blip r:embed="rId3"/>
                <a:stretch>
                  <a:fillRect l="-736" t="-1698"/>
                </a:stretch>
              </a:blipFill>
            </p:spPr>
            <p:txBody>
              <a:bodyPr/>
              <a:lstStyle/>
              <a:p>
                <a:r>
                  <a:rPr lang="en-US">
                    <a:noFill/>
                  </a:rPr>
                  <a:t> </a:t>
                </a:r>
              </a:p>
            </p:txBody>
          </p:sp>
        </mc:Fallback>
      </mc:AlternateContent>
    </p:spTree>
    <p:extLst>
      <p:ext uri="{BB962C8B-B14F-4D97-AF65-F5344CB8AC3E}">
        <p14:creationId xmlns:p14="http://schemas.microsoft.com/office/powerpoint/2010/main" val="582000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41F4D-3090-48D2-8E39-73615EDF0D89}"/>
              </a:ext>
            </a:extLst>
          </p:cNvPr>
          <p:cNvSpPr>
            <a:spLocks noGrp="1"/>
          </p:cNvSpPr>
          <p:nvPr>
            <p:ph type="title"/>
          </p:nvPr>
        </p:nvSpPr>
        <p:spPr>
          <a:xfrm>
            <a:off x="2895600" y="764373"/>
            <a:ext cx="8610600" cy="1293028"/>
          </a:xfrm>
        </p:spPr>
        <p:txBody>
          <a:bodyPr/>
          <a:lstStyle/>
          <a:p>
            <a:r>
              <a:rPr lang="en-US" dirty="0"/>
              <a:t>Practice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0F29CDF-D2F5-4101-BAC7-898C034E0D50}"/>
                  </a:ext>
                </a:extLst>
              </p:cNvPr>
              <p:cNvSpPr>
                <a:spLocks noGrp="1"/>
              </p:cNvSpPr>
              <p:nvPr>
                <p:ph idx="1"/>
              </p:nvPr>
            </p:nvSpPr>
            <p:spPr>
              <a:xfrm>
                <a:off x="685800" y="1811216"/>
                <a:ext cx="10820400" cy="4888522"/>
              </a:xfrm>
            </p:spPr>
            <p:txBody>
              <a:bodyPr>
                <a:normAutofit fontScale="92500"/>
              </a:bodyPr>
              <a:lstStyle/>
              <a:p>
                <a:pPr marL="0" indent="0">
                  <a:buNone/>
                </a:pPr>
                <a:r>
                  <a:rPr lang="en-US" dirty="0"/>
                  <a:t>What is the probability that the sum of two dice rolls is 7?</a:t>
                </a:r>
              </a:p>
              <a:p>
                <a:pPr marL="0" indent="0" algn="ctr">
                  <a:buNone/>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6</m:t>
                          </m:r>
                        </m:num>
                        <m:den>
                          <m:r>
                            <a:rPr lang="en-US" b="0" i="1" smtClean="0">
                              <a:latin typeface="Cambria Math" panose="02040503050406030204" pitchFamily="18" charset="0"/>
                            </a:rPr>
                            <m:t>36</m:t>
                          </m:r>
                        </m:den>
                      </m:f>
                      <m:r>
                        <a:rPr lang="en-US" b="0" i="0"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6</m:t>
                          </m:r>
                        </m:den>
                      </m:f>
                    </m:oMath>
                  </m:oMathPara>
                </a14:m>
                <a:endParaRPr lang="en-US" dirty="0"/>
              </a:p>
              <a:p>
                <a:pPr marL="0" indent="0">
                  <a:buNone/>
                </a:pPr>
                <a:r>
                  <a:rPr lang="en-US" dirty="0"/>
                  <a:t>How many 5-card Poker hands are there?</a:t>
                </a:r>
              </a:p>
              <a:p>
                <a:pPr marL="0" indent="0">
                  <a:buNone/>
                </a:pPr>
                <a14:m>
                  <m:oMathPara xmlns:m="http://schemas.openxmlformats.org/officeDocument/2006/math">
                    <m:oMathParaPr>
                      <m:jc m:val="centerGroup"/>
                    </m:oMathParaPr>
                    <m:oMath xmlns:m="http://schemas.openxmlformats.org/officeDocument/2006/math">
                      <m:d>
                        <m:dPr>
                          <m:ctrlPr>
                            <a:rPr lang="en-US" i="1" smtClean="0">
                              <a:latin typeface="Cambria Math" panose="02040503050406030204" pitchFamily="18" charset="0"/>
                            </a:rPr>
                          </m:ctrlPr>
                        </m:dPr>
                        <m:e>
                          <m:f>
                            <m:fPr>
                              <m:type m:val="noBar"/>
                              <m:ctrlPr>
                                <a:rPr lang="en-US" i="1" smtClean="0">
                                  <a:latin typeface="Cambria Math" panose="02040503050406030204" pitchFamily="18" charset="0"/>
                                </a:rPr>
                              </m:ctrlPr>
                            </m:fPr>
                            <m:num>
                              <m:r>
                                <a:rPr lang="en-US" b="0" i="1" smtClean="0">
                                  <a:latin typeface="Cambria Math" panose="02040503050406030204" pitchFamily="18" charset="0"/>
                                </a:rPr>
                                <m:t>52</m:t>
                              </m:r>
                            </m:num>
                            <m:den>
                              <m:r>
                                <a:rPr lang="en-US" b="0" i="1" smtClean="0">
                                  <a:latin typeface="Cambria Math" panose="02040503050406030204" pitchFamily="18" charset="0"/>
                                </a:rPr>
                                <m:t>5</m:t>
                              </m:r>
                            </m:den>
                          </m:f>
                        </m:e>
                      </m:d>
                    </m:oMath>
                  </m:oMathPara>
                </a14:m>
                <a:endParaRPr lang="en-US" dirty="0"/>
              </a:p>
              <a:p>
                <a:pPr marL="0" indent="0">
                  <a:buNone/>
                </a:pPr>
                <a:r>
                  <a:rPr lang="en-US" dirty="0"/>
                  <a:t>How many 5-card Poker hands contain a 4-of-a-kind?</a:t>
                </a:r>
              </a:p>
              <a:p>
                <a:pPr marL="0" indent="0" algn="ctr">
                  <a:buNone/>
                </a:pPr>
                <a:r>
                  <a:rPr lang="en-US" dirty="0"/>
                  <a:t>13 ∙ 48</a:t>
                </a:r>
              </a:p>
              <a:p>
                <a:pPr marL="0" indent="0">
                  <a:buNone/>
                </a:pPr>
                <a:r>
                  <a:rPr lang="en-US" dirty="0"/>
                  <a:t>What is the probability of a 4-of-a-kind?</a:t>
                </a:r>
              </a:p>
              <a:p>
                <a:pPr marL="0" indent="0" algn="ctr">
                  <a:buNone/>
                </a:pPr>
                <a14:m>
                  <m:oMath xmlns:m="http://schemas.openxmlformats.org/officeDocument/2006/math">
                    <m:f>
                      <m:fPr>
                        <m:ctrlPr>
                          <a:rPr lang="en-US" i="1" smtClean="0">
                            <a:latin typeface="Cambria Math" panose="02040503050406030204" pitchFamily="18" charset="0"/>
                          </a:rPr>
                        </m:ctrlPr>
                      </m:fPr>
                      <m:num>
                        <m:r>
                          <m:rPr>
                            <m:nor/>
                          </m:rPr>
                          <a:rPr lang="en-US" dirty="0"/>
                          <m:t>13 ∙ 48 </m:t>
                        </m:r>
                      </m:num>
                      <m:den>
                        <m:d>
                          <m:dPr>
                            <m:ctrlPr>
                              <a:rPr lang="en-US" i="1">
                                <a:latin typeface="Cambria Math" panose="02040503050406030204" pitchFamily="18" charset="0"/>
                              </a:rPr>
                            </m:ctrlPr>
                          </m:dPr>
                          <m:e>
                            <m:f>
                              <m:fPr>
                                <m:type m:val="noBar"/>
                                <m:ctrlPr>
                                  <a:rPr lang="en-US" i="1">
                                    <a:latin typeface="Cambria Math" panose="02040503050406030204" pitchFamily="18" charset="0"/>
                                  </a:rPr>
                                </m:ctrlPr>
                              </m:fPr>
                              <m:num>
                                <m:r>
                                  <a:rPr lang="en-US" i="1">
                                    <a:latin typeface="Cambria Math" panose="02040503050406030204" pitchFamily="18" charset="0"/>
                                  </a:rPr>
                                  <m:t>52</m:t>
                                </m:r>
                              </m:num>
                              <m:den>
                                <m:r>
                                  <a:rPr lang="en-US" i="1">
                                    <a:latin typeface="Cambria Math" panose="02040503050406030204" pitchFamily="18" charset="0"/>
                                  </a:rPr>
                                  <m:t>5</m:t>
                                </m:r>
                              </m:den>
                            </m:f>
                          </m:e>
                        </m:d>
                      </m:den>
                    </m:f>
                  </m:oMath>
                </a14:m>
                <a:r>
                  <a:rPr lang="en-US" dirty="0"/>
                  <a:t> = 0.024%</a:t>
                </a:r>
              </a:p>
              <a:p>
                <a:pPr marL="0" indent="0">
                  <a:buNone/>
                </a:pPr>
                <a:r>
                  <a:rPr lang="en-US" dirty="0"/>
                  <a:t>What is the probability of a full house?</a:t>
                </a:r>
              </a:p>
              <a:p>
                <a:pPr marL="0" indent="0" algn="ctr">
                  <a:buNone/>
                </a:pPr>
                <a14:m>
                  <m:oMathPara xmlns:m="http://schemas.openxmlformats.org/officeDocument/2006/math">
                    <m:oMathParaPr>
                      <m:jc m:val="centerGroup"/>
                    </m:oMathParaPr>
                    <m:oMath xmlns:m="http://schemas.openxmlformats.org/officeDocument/2006/math">
                      <m:f>
                        <m:fPr>
                          <m:ctrlPr>
                            <a:rPr lang="en-US" i="1">
                              <a:latin typeface="Cambria Math" panose="02040503050406030204" pitchFamily="18" charset="0"/>
                            </a:rPr>
                          </m:ctrlPr>
                        </m:fPr>
                        <m:num>
                          <m:r>
                            <m:rPr>
                              <m:nor/>
                            </m:rPr>
                            <a:rPr lang="en-US" b="0" i="0" baseline="-25000" smtClean="0">
                              <a:latin typeface="Cambria Math" panose="02040503050406030204" pitchFamily="18" charset="0"/>
                            </a:rPr>
                            <m:t>13</m:t>
                          </m:r>
                          <m:r>
                            <m:rPr>
                              <m:nor/>
                            </m:rPr>
                            <a:rPr lang="en-US" b="0" i="0" smtClean="0">
                              <a:latin typeface="Cambria Math" panose="02040503050406030204" pitchFamily="18" charset="0"/>
                            </a:rPr>
                            <m:t>P</m:t>
                          </m:r>
                          <m:r>
                            <m:rPr>
                              <m:nor/>
                            </m:rPr>
                            <a:rPr lang="en-US" b="0" i="0" baseline="-25000" smtClean="0">
                              <a:latin typeface="Cambria Math" panose="02040503050406030204" pitchFamily="18" charset="0"/>
                            </a:rPr>
                            <m:t>2</m:t>
                          </m:r>
                          <m:r>
                            <a:rPr lang="en-US" b="0" i="1" smtClean="0">
                              <a:latin typeface="Cambria Math" panose="02040503050406030204" pitchFamily="18" charset="0"/>
                              <a:ea typeface="Cambria Math" panose="02040503050406030204" pitchFamily="18" charset="0"/>
                            </a:rPr>
                            <m:t>∙</m:t>
                          </m:r>
                          <m:r>
                            <m:rPr>
                              <m:nor/>
                            </m:rPr>
                            <a:rPr lang="en-US" dirty="0"/>
                            <m:t> </m:t>
                          </m:r>
                          <m:d>
                            <m:dPr>
                              <m:ctrlPr>
                                <a:rPr lang="en-US" i="1" dirty="0" smtClean="0">
                                  <a:latin typeface="Cambria Math" panose="02040503050406030204" pitchFamily="18" charset="0"/>
                                </a:rPr>
                              </m:ctrlPr>
                            </m:dPr>
                            <m:e>
                              <m:f>
                                <m:fPr>
                                  <m:type m:val="noBar"/>
                                  <m:ctrlPr>
                                    <a:rPr lang="en-US" i="1" dirty="0" smtClean="0">
                                      <a:latin typeface="Cambria Math" panose="02040503050406030204" pitchFamily="18" charset="0"/>
                                    </a:rPr>
                                  </m:ctrlPr>
                                </m:fPr>
                                <m:num>
                                  <m:r>
                                    <a:rPr lang="en-US" b="0" i="1" dirty="0" smtClean="0">
                                      <a:latin typeface="Cambria Math" panose="02040503050406030204" pitchFamily="18" charset="0"/>
                                    </a:rPr>
                                    <m:t>4</m:t>
                                  </m:r>
                                </m:num>
                                <m:den>
                                  <m:r>
                                    <a:rPr lang="en-US" b="0" i="1" dirty="0" smtClean="0">
                                      <a:latin typeface="Cambria Math" panose="02040503050406030204" pitchFamily="18" charset="0"/>
                                    </a:rPr>
                                    <m:t>3</m:t>
                                  </m:r>
                                </m:den>
                              </m:f>
                            </m:e>
                          </m:d>
                          <m:d>
                            <m:dPr>
                              <m:ctrlPr>
                                <a:rPr lang="en-US" i="1" dirty="0" smtClean="0">
                                  <a:latin typeface="Cambria Math" panose="02040503050406030204" pitchFamily="18" charset="0"/>
                                </a:rPr>
                              </m:ctrlPr>
                            </m:dPr>
                            <m:e>
                              <m:f>
                                <m:fPr>
                                  <m:type m:val="noBar"/>
                                  <m:ctrlPr>
                                    <a:rPr lang="en-US" i="1" dirty="0" smtClean="0">
                                      <a:latin typeface="Cambria Math" panose="02040503050406030204" pitchFamily="18" charset="0"/>
                                    </a:rPr>
                                  </m:ctrlPr>
                                </m:fPr>
                                <m:num>
                                  <m:r>
                                    <a:rPr lang="en-US" b="0" i="1" dirty="0" smtClean="0">
                                      <a:latin typeface="Cambria Math" panose="02040503050406030204" pitchFamily="18" charset="0"/>
                                    </a:rPr>
                                    <m:t>4</m:t>
                                  </m:r>
                                </m:num>
                                <m:den>
                                  <m:r>
                                    <a:rPr lang="en-US" b="0" i="1" dirty="0" smtClean="0">
                                      <a:latin typeface="Cambria Math" panose="02040503050406030204" pitchFamily="18" charset="0"/>
                                    </a:rPr>
                                    <m:t>2</m:t>
                                  </m:r>
                                </m:den>
                              </m:f>
                            </m:e>
                          </m:d>
                        </m:num>
                        <m:den>
                          <m:d>
                            <m:dPr>
                              <m:ctrlPr>
                                <a:rPr lang="en-US" i="1">
                                  <a:latin typeface="Cambria Math" panose="02040503050406030204" pitchFamily="18" charset="0"/>
                                </a:rPr>
                              </m:ctrlPr>
                            </m:dPr>
                            <m:e>
                              <m:f>
                                <m:fPr>
                                  <m:type m:val="noBar"/>
                                  <m:ctrlPr>
                                    <a:rPr lang="en-US" i="1">
                                      <a:latin typeface="Cambria Math" panose="02040503050406030204" pitchFamily="18" charset="0"/>
                                    </a:rPr>
                                  </m:ctrlPr>
                                </m:fPr>
                                <m:num>
                                  <m:r>
                                    <a:rPr lang="en-US" i="1">
                                      <a:latin typeface="Cambria Math" panose="02040503050406030204" pitchFamily="18" charset="0"/>
                                    </a:rPr>
                                    <m:t>52</m:t>
                                  </m:r>
                                </m:num>
                                <m:den>
                                  <m:r>
                                    <a:rPr lang="en-US" i="1">
                                      <a:latin typeface="Cambria Math" panose="02040503050406030204" pitchFamily="18" charset="0"/>
                                    </a:rPr>
                                    <m:t>5</m:t>
                                  </m:r>
                                </m:den>
                              </m:f>
                            </m:e>
                          </m:d>
                        </m:den>
                      </m:f>
                    </m:oMath>
                  </m:oMathPara>
                </a14:m>
                <a:endParaRPr lang="en-US" dirty="0"/>
              </a:p>
            </p:txBody>
          </p:sp>
        </mc:Choice>
        <mc:Fallback xmlns="">
          <p:sp>
            <p:nvSpPr>
              <p:cNvPr id="3" name="Content Placeholder 2">
                <a:extLst>
                  <a:ext uri="{FF2B5EF4-FFF2-40B4-BE49-F238E27FC236}">
                    <a16:creationId xmlns:a16="http://schemas.microsoft.com/office/drawing/2014/main" id="{60F29CDF-D2F5-4101-BAC7-898C034E0D50}"/>
                  </a:ext>
                </a:extLst>
              </p:cNvPr>
              <p:cNvSpPr>
                <a:spLocks noGrp="1" noRot="1" noChangeAspect="1" noMove="1" noResize="1" noEditPoints="1" noAdjustHandles="1" noChangeArrowheads="1" noChangeShapeType="1" noTextEdit="1"/>
              </p:cNvSpPr>
              <p:nvPr>
                <p:ph idx="1"/>
              </p:nvPr>
            </p:nvSpPr>
            <p:spPr>
              <a:xfrm>
                <a:off x="685800" y="1811216"/>
                <a:ext cx="10820400" cy="4888522"/>
              </a:xfrm>
              <a:blipFill>
                <a:blip r:embed="rId2"/>
                <a:stretch>
                  <a:fillRect l="-620" t="-1247"/>
                </a:stretch>
              </a:blipFill>
            </p:spPr>
            <p:txBody>
              <a:bodyPr/>
              <a:lstStyle/>
              <a:p>
                <a:r>
                  <a:rPr lang="en-US">
                    <a:noFill/>
                  </a:rPr>
                  <a:t> </a:t>
                </a:r>
              </a:p>
            </p:txBody>
          </p:sp>
        </mc:Fallback>
      </mc:AlternateContent>
    </p:spTree>
    <p:extLst>
      <p:ext uri="{BB962C8B-B14F-4D97-AF65-F5344CB8AC3E}">
        <p14:creationId xmlns:p14="http://schemas.microsoft.com/office/powerpoint/2010/main" val="1505145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53AA9-8AC3-41EF-A0A1-7C54BF2117DC}"/>
              </a:ext>
            </a:extLst>
          </p:cNvPr>
          <p:cNvSpPr>
            <a:spLocks noGrp="1"/>
          </p:cNvSpPr>
          <p:nvPr>
            <p:ph type="title"/>
          </p:nvPr>
        </p:nvSpPr>
        <p:spPr>
          <a:xfrm>
            <a:off x="1969804" y="3428998"/>
            <a:ext cx="3973282" cy="2268559"/>
          </a:xfrm>
        </p:spPr>
        <p:txBody>
          <a:bodyPr vert="horz" lIns="91440" tIns="45720" rIns="91440" bIns="45720" rtlCol="0" anchor="t">
            <a:normAutofit fontScale="90000"/>
          </a:bodyPr>
          <a:lstStyle/>
          <a:p>
            <a:r>
              <a:rPr lang="en-US" sz="4800" dirty="0"/>
              <a:t>XKCD #1132</a:t>
            </a:r>
            <a:br>
              <a:rPr lang="en-US" sz="4800" dirty="0"/>
            </a:br>
            <a:r>
              <a:rPr lang="en-US" sz="4800" dirty="0"/>
              <a:t>Frequentists vs. Bayesians</a:t>
            </a:r>
          </a:p>
        </p:txBody>
      </p:sp>
      <p:pic>
        <p:nvPicPr>
          <p:cNvPr id="5" name="Content Placeholder 4" descr="A screenshot of a cell phone&#10;&#10;Description automatically generated">
            <a:extLst>
              <a:ext uri="{FF2B5EF4-FFF2-40B4-BE49-F238E27FC236}">
                <a16:creationId xmlns:a16="http://schemas.microsoft.com/office/drawing/2014/main" id="{D91DA1A9-70CC-4940-9041-1B813352688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909191" y="647190"/>
            <a:ext cx="3672426" cy="5564283"/>
          </a:xfrm>
          <a:prstGeom prst="rect">
            <a:avLst/>
          </a:prstGeom>
          <a:ln>
            <a:gradFill flip="none" rotWithShape="1">
              <a:gsLst>
                <a:gs pos="86000">
                  <a:schemeClr val="accent6">
                    <a:lumMod val="67000"/>
                  </a:schemeClr>
                </a:gs>
                <a:gs pos="20000">
                  <a:schemeClr val="accent6">
                    <a:lumMod val="97000"/>
                    <a:lumOff val="3000"/>
                  </a:schemeClr>
                </a:gs>
                <a:gs pos="100000">
                  <a:schemeClr val="accent6">
                    <a:lumMod val="60000"/>
                    <a:lumOff val="40000"/>
                  </a:schemeClr>
                </a:gs>
              </a:gsLst>
              <a:lin ang="16200000" scaled="1"/>
              <a:tileRect/>
            </a:gradFill>
          </a:ln>
          <a:effectLst>
            <a:innerShdw blurRad="127000">
              <a:prstClr val="black">
                <a:alpha val="90000"/>
              </a:prstClr>
            </a:innerShdw>
          </a:effectLst>
        </p:spPr>
      </p:pic>
    </p:spTree>
    <p:extLst>
      <p:ext uri="{BB962C8B-B14F-4D97-AF65-F5344CB8AC3E}">
        <p14:creationId xmlns:p14="http://schemas.microsoft.com/office/powerpoint/2010/main" val="236954934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529CFB1-4A36-4A05-8D7A-948E227731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18795B45-B218-4CB6-8F6A-C6CD8BD29E31}"/>
                  </a:ext>
                </a:extLst>
              </p:cNvPr>
              <p:cNvSpPr>
                <a:spLocks noGrp="1"/>
              </p:cNvSpPr>
              <p:nvPr>
                <p:ph idx="1"/>
              </p:nvPr>
            </p:nvSpPr>
            <p:spPr>
              <a:xfrm>
                <a:off x="965201" y="965201"/>
                <a:ext cx="5947496" cy="4923448"/>
              </a:xfrm>
            </p:spPr>
            <p:txBody>
              <a:bodyPr anchor="ctr">
                <a:normAutofit/>
              </a:bodyPr>
              <a:lstStyle/>
              <a:p>
                <a:pPr marL="0" indent="0">
                  <a:buNone/>
                </a:pPr>
                <a:r>
                  <a:rPr lang="en-US" sz="2000">
                    <a:latin typeface="Cambria Math" panose="02040503050406030204" pitchFamily="18" charset="0"/>
                  </a:rPr>
                  <a:t>A simpler version:</a:t>
                </a:r>
                <a:endParaRPr lang="en-US" sz="2000" b="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sz="2000" b="0" i="1">
                          <a:latin typeface="Cambria Math" panose="02040503050406030204" pitchFamily="18" charset="0"/>
                        </a:rPr>
                        <m:t>𝑝</m:t>
                      </m:r>
                      <m:d>
                        <m:dPr>
                          <m:ctrlPr>
                            <a:rPr lang="en-US" sz="2000" b="0" i="1">
                              <a:latin typeface="Cambria Math" panose="02040503050406030204" pitchFamily="18" charset="0"/>
                            </a:rPr>
                          </m:ctrlPr>
                        </m:dPr>
                        <m:e>
                          <m:r>
                            <a:rPr lang="en-US" sz="2000" b="0" i="1">
                              <a:latin typeface="Cambria Math" panose="02040503050406030204" pitchFamily="18" charset="0"/>
                            </a:rPr>
                            <m:t>𝐹</m:t>
                          </m:r>
                        </m:e>
                        <m:e>
                          <m:r>
                            <a:rPr lang="en-US" sz="2000" b="0" i="1">
                              <a:latin typeface="Cambria Math" panose="02040503050406030204" pitchFamily="18" charset="0"/>
                            </a:rPr>
                            <m:t>𝐸</m:t>
                          </m:r>
                        </m:e>
                      </m:d>
                      <m:r>
                        <a:rPr lang="en-US" sz="2000" b="0" i="1">
                          <a:latin typeface="Cambria Math" panose="02040503050406030204" pitchFamily="18" charset="0"/>
                        </a:rPr>
                        <m:t>=</m:t>
                      </m:r>
                      <m:f>
                        <m:fPr>
                          <m:ctrlPr>
                            <a:rPr lang="en-US" sz="2000" b="0" i="1">
                              <a:latin typeface="Cambria Math" panose="02040503050406030204" pitchFamily="18" charset="0"/>
                            </a:rPr>
                          </m:ctrlPr>
                        </m:fPr>
                        <m:num>
                          <m:r>
                            <a:rPr lang="en-US" sz="2000" b="0" i="1">
                              <a:latin typeface="Cambria Math" panose="02040503050406030204" pitchFamily="18" charset="0"/>
                            </a:rPr>
                            <m:t>𝑝</m:t>
                          </m:r>
                          <m:r>
                            <a:rPr lang="en-US" sz="2000" b="0" i="1">
                              <a:latin typeface="Cambria Math" panose="02040503050406030204" pitchFamily="18" charset="0"/>
                            </a:rPr>
                            <m:t>(</m:t>
                          </m:r>
                          <m:r>
                            <a:rPr lang="en-US" sz="2000" b="0" i="1">
                              <a:latin typeface="Cambria Math" panose="02040503050406030204" pitchFamily="18" charset="0"/>
                            </a:rPr>
                            <m:t>𝐸</m:t>
                          </m:r>
                          <m:r>
                            <a:rPr lang="en-US" sz="2000" b="0" i="1">
                              <a:latin typeface="Cambria Math" panose="02040503050406030204" pitchFamily="18" charset="0"/>
                            </a:rPr>
                            <m:t>|</m:t>
                          </m:r>
                          <m:r>
                            <a:rPr lang="en-US" sz="2000" b="0" i="1">
                              <a:latin typeface="Cambria Math" panose="02040503050406030204" pitchFamily="18" charset="0"/>
                            </a:rPr>
                            <m:t>𝐹</m:t>
                          </m:r>
                          <m:r>
                            <a:rPr lang="en-US" sz="2000" b="0" i="1">
                              <a:latin typeface="Cambria Math" panose="02040503050406030204" pitchFamily="18" charset="0"/>
                            </a:rPr>
                            <m:t>)∙</m:t>
                          </m:r>
                          <m:r>
                            <a:rPr lang="en-US" sz="2000" b="0" i="1">
                              <a:latin typeface="Cambria Math" panose="02040503050406030204" pitchFamily="18" charset="0"/>
                              <a:ea typeface="Cambria Math" panose="02040503050406030204" pitchFamily="18" charset="0"/>
                            </a:rPr>
                            <m:t>𝑝</m:t>
                          </m:r>
                          <m:r>
                            <a:rPr lang="en-US" sz="2000" b="0" i="1">
                              <a:latin typeface="Cambria Math" panose="02040503050406030204" pitchFamily="18" charset="0"/>
                              <a:ea typeface="Cambria Math" panose="02040503050406030204" pitchFamily="18" charset="0"/>
                            </a:rPr>
                            <m:t>(</m:t>
                          </m:r>
                          <m:r>
                            <a:rPr lang="en-US" sz="2000" b="0" i="1">
                              <a:latin typeface="Cambria Math" panose="02040503050406030204" pitchFamily="18" charset="0"/>
                              <a:ea typeface="Cambria Math" panose="02040503050406030204" pitchFamily="18" charset="0"/>
                            </a:rPr>
                            <m:t>𝐹</m:t>
                          </m:r>
                          <m:r>
                            <a:rPr lang="en-US" sz="2000" b="0" i="1">
                              <a:latin typeface="Cambria Math" panose="02040503050406030204" pitchFamily="18" charset="0"/>
                              <a:ea typeface="Cambria Math" panose="02040503050406030204" pitchFamily="18" charset="0"/>
                            </a:rPr>
                            <m:t>)</m:t>
                          </m:r>
                        </m:num>
                        <m:den>
                          <m:r>
                            <a:rPr lang="en-US" sz="2000" b="0" i="1">
                              <a:latin typeface="Cambria Math" panose="02040503050406030204" pitchFamily="18" charset="0"/>
                            </a:rPr>
                            <m:t>𝑝</m:t>
                          </m:r>
                          <m:r>
                            <a:rPr lang="en-US" sz="2000" b="0" i="1">
                              <a:latin typeface="Cambria Math" panose="02040503050406030204" pitchFamily="18" charset="0"/>
                            </a:rPr>
                            <m:t>(</m:t>
                          </m:r>
                          <m:r>
                            <a:rPr lang="en-US" sz="2000" b="0" i="1">
                              <a:latin typeface="Cambria Math" panose="02040503050406030204" pitchFamily="18" charset="0"/>
                            </a:rPr>
                            <m:t>𝐸</m:t>
                          </m:r>
                          <m:r>
                            <a:rPr lang="en-US" sz="2000" b="0" i="1">
                              <a:latin typeface="Cambria Math" panose="02040503050406030204" pitchFamily="18" charset="0"/>
                            </a:rPr>
                            <m:t>)</m:t>
                          </m:r>
                        </m:den>
                      </m:f>
                    </m:oMath>
                  </m:oMathPara>
                </a14:m>
                <a:endParaRPr lang="en-US" sz="2000"/>
              </a:p>
              <a:p>
                <a:pPr marL="0" indent="0">
                  <a:buNone/>
                </a:pPr>
                <a:r>
                  <a:rPr lang="en-US" sz="2000"/>
                  <a:t>A more complex version, for any partition of the sample space </a:t>
                </a:r>
                <a:br>
                  <a:rPr lang="en-US" sz="2000"/>
                </a:br>
                <a:r>
                  <a:rPr lang="en-US" sz="2000"/>
                  <a:t>into distinct sets F</a:t>
                </a:r>
                <a:r>
                  <a:rPr lang="en-US" sz="2000" baseline="-25000"/>
                  <a:t>1</a:t>
                </a:r>
                <a:r>
                  <a:rPr lang="en-US" sz="2000"/>
                  <a:t>, …, F</a:t>
                </a:r>
                <a:r>
                  <a:rPr lang="en-US" sz="2000" baseline="-25000"/>
                  <a:t>k</a:t>
                </a:r>
                <a:r>
                  <a:rPr lang="en-US" sz="2000"/>
                  <a:t> :</a:t>
                </a:r>
              </a:p>
              <a:p>
                <a:pPr marL="0" indent="0">
                  <a:buNone/>
                </a:pPr>
                <a14:m>
                  <m:oMathPara xmlns:m="http://schemas.openxmlformats.org/officeDocument/2006/math">
                    <m:oMathParaPr>
                      <m:jc m:val="centerGroup"/>
                    </m:oMathParaPr>
                    <m:oMath xmlns:m="http://schemas.openxmlformats.org/officeDocument/2006/math">
                      <m:r>
                        <a:rPr lang="en-US" sz="2000" i="1">
                          <a:latin typeface="Cambria Math" panose="02040503050406030204" pitchFamily="18" charset="0"/>
                        </a:rPr>
                        <m:t>𝑝</m:t>
                      </m:r>
                      <m:d>
                        <m:dPr>
                          <m:ctrlPr>
                            <a:rPr lang="en-US" sz="2000" i="1">
                              <a:latin typeface="Cambria Math" panose="02040503050406030204" pitchFamily="18" charset="0"/>
                            </a:rPr>
                          </m:ctrlPr>
                        </m:dPr>
                        <m:e>
                          <m:r>
                            <a:rPr lang="en-US" sz="2000" i="1">
                              <a:latin typeface="Cambria Math" panose="02040503050406030204" pitchFamily="18" charset="0"/>
                            </a:rPr>
                            <m:t>𝐹</m:t>
                          </m:r>
                        </m:e>
                        <m:e>
                          <m:r>
                            <a:rPr lang="en-US" sz="2000" i="1">
                              <a:latin typeface="Cambria Math" panose="02040503050406030204" pitchFamily="18" charset="0"/>
                            </a:rPr>
                            <m:t>𝐸</m:t>
                          </m:r>
                        </m:e>
                      </m:d>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𝑝</m:t>
                          </m:r>
                          <m:r>
                            <a:rPr lang="en-US" sz="2000" i="1">
                              <a:latin typeface="Cambria Math" panose="02040503050406030204" pitchFamily="18" charset="0"/>
                            </a:rPr>
                            <m:t>(</m:t>
                          </m:r>
                          <m:r>
                            <a:rPr lang="en-US" sz="2000" i="1">
                              <a:latin typeface="Cambria Math" panose="02040503050406030204" pitchFamily="18" charset="0"/>
                            </a:rPr>
                            <m:t>𝐸</m:t>
                          </m:r>
                          <m:r>
                            <a:rPr lang="en-US" sz="2000" i="1">
                              <a:latin typeface="Cambria Math" panose="02040503050406030204" pitchFamily="18" charset="0"/>
                            </a:rPr>
                            <m:t>|</m:t>
                          </m:r>
                          <m:r>
                            <a:rPr lang="en-US" sz="2000" i="1">
                              <a:latin typeface="Cambria Math" panose="02040503050406030204" pitchFamily="18" charset="0"/>
                            </a:rPr>
                            <m:t>𝐹</m:t>
                          </m:r>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𝑝</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𝐹</m:t>
                          </m:r>
                          <m:r>
                            <a:rPr lang="en-US" sz="2000" i="1">
                              <a:latin typeface="Cambria Math" panose="02040503050406030204" pitchFamily="18" charset="0"/>
                              <a:ea typeface="Cambria Math" panose="02040503050406030204" pitchFamily="18" charset="0"/>
                            </a:rPr>
                            <m:t>)</m:t>
                          </m:r>
                        </m:num>
                        <m:den>
                          <m:r>
                            <a:rPr lang="en-US" sz="2000" i="1">
                              <a:latin typeface="Cambria Math" panose="02040503050406030204" pitchFamily="18" charset="0"/>
                            </a:rPr>
                            <m:t>𝑝</m:t>
                          </m:r>
                          <m:d>
                            <m:dPr>
                              <m:ctrlPr>
                                <a:rPr lang="en-US" sz="2000" i="1">
                                  <a:latin typeface="Cambria Math" panose="02040503050406030204" pitchFamily="18" charset="0"/>
                                </a:rPr>
                              </m:ctrlPr>
                            </m:dPr>
                            <m:e>
                              <m:r>
                                <a:rPr lang="en-US" sz="2000" i="1">
                                  <a:latin typeface="Cambria Math" panose="02040503050406030204" pitchFamily="18" charset="0"/>
                                </a:rPr>
                                <m:t>𝐸</m:t>
                              </m:r>
                            </m:e>
                            <m:e>
                              <m:r>
                                <a:rPr lang="en-US" sz="2000" b="0" i="1">
                                  <a:latin typeface="Cambria Math" panose="02040503050406030204" pitchFamily="18" charset="0"/>
                                </a:rPr>
                                <m:t>𝐹</m:t>
                              </m:r>
                              <m:r>
                                <a:rPr lang="en-US" sz="2000" b="0" i="1" baseline="-25000">
                                  <a:latin typeface="Cambria Math" panose="02040503050406030204" pitchFamily="18" charset="0"/>
                                </a:rPr>
                                <m:t>1</m:t>
                              </m:r>
                            </m:e>
                          </m:d>
                          <m:r>
                            <a:rPr lang="en-US" sz="2000" i="1">
                              <a:latin typeface="Cambria Math" panose="02040503050406030204" pitchFamily="18" charset="0"/>
                              <a:ea typeface="Cambria Math" panose="02040503050406030204" pitchFamily="18" charset="0"/>
                            </a:rPr>
                            <m:t>∙</m:t>
                          </m:r>
                          <m:r>
                            <a:rPr lang="en-US" sz="2000" b="0" i="1">
                              <a:latin typeface="Cambria Math" panose="02040503050406030204" pitchFamily="18" charset="0"/>
                              <a:ea typeface="Cambria Math" panose="02040503050406030204" pitchFamily="18" charset="0"/>
                            </a:rPr>
                            <m:t>𝑝</m:t>
                          </m:r>
                          <m:d>
                            <m:dPr>
                              <m:ctrlPr>
                                <a:rPr lang="en-US" sz="2000" b="0" i="1">
                                  <a:latin typeface="Cambria Math" panose="02040503050406030204" pitchFamily="18" charset="0"/>
                                  <a:ea typeface="Cambria Math" panose="02040503050406030204" pitchFamily="18" charset="0"/>
                                </a:rPr>
                              </m:ctrlPr>
                            </m:dPr>
                            <m:e>
                              <m:r>
                                <a:rPr lang="en-US" sz="2000" b="0" i="1">
                                  <a:latin typeface="Cambria Math" panose="02040503050406030204" pitchFamily="18" charset="0"/>
                                  <a:ea typeface="Cambria Math" panose="02040503050406030204" pitchFamily="18" charset="0"/>
                                </a:rPr>
                                <m:t>𝐹</m:t>
                              </m:r>
                              <m:r>
                                <a:rPr lang="en-US" sz="2000" i="1" baseline="-25000">
                                  <a:latin typeface="Cambria Math" panose="02040503050406030204" pitchFamily="18" charset="0"/>
                                </a:rPr>
                                <m:t>1</m:t>
                              </m:r>
                            </m:e>
                          </m:d>
                          <m:r>
                            <a:rPr lang="en-US" sz="2000" i="1">
                              <a:latin typeface="Cambria Math" panose="02040503050406030204" pitchFamily="18" charset="0"/>
                              <a:ea typeface="Cambria Math" panose="02040503050406030204" pitchFamily="18" charset="0"/>
                            </a:rPr>
                            <m:t>+</m:t>
                          </m:r>
                          <m:r>
                            <a:rPr lang="en-US" sz="2000" b="0" i="1">
                              <a:latin typeface="Cambria Math" panose="02040503050406030204" pitchFamily="18" charset="0"/>
                              <a:ea typeface="Cambria Math" panose="02040503050406030204" pitchFamily="18" charset="0"/>
                            </a:rPr>
                            <m:t> … </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rPr>
                            <m:t>𝑝</m:t>
                          </m:r>
                          <m:d>
                            <m:dPr>
                              <m:ctrlPr>
                                <a:rPr lang="en-US" sz="2000" i="1">
                                  <a:latin typeface="Cambria Math" panose="02040503050406030204" pitchFamily="18" charset="0"/>
                                </a:rPr>
                              </m:ctrlPr>
                            </m:dPr>
                            <m:e>
                              <m:r>
                                <a:rPr lang="en-US" sz="2000" i="1">
                                  <a:latin typeface="Cambria Math" panose="02040503050406030204" pitchFamily="18" charset="0"/>
                                </a:rPr>
                                <m:t>𝐸</m:t>
                              </m:r>
                            </m:e>
                            <m:e>
                              <m:r>
                                <a:rPr lang="en-US" sz="2000" i="1">
                                  <a:latin typeface="Cambria Math" panose="02040503050406030204" pitchFamily="18" charset="0"/>
                                </a:rPr>
                                <m:t>𝐹</m:t>
                              </m:r>
                              <m:r>
                                <a:rPr lang="en-US" sz="2000" b="0" i="1" baseline="-25000">
                                  <a:latin typeface="Cambria Math" panose="02040503050406030204" pitchFamily="18" charset="0"/>
                                </a:rPr>
                                <m:t>𝑘</m:t>
                              </m:r>
                            </m:e>
                          </m:d>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𝑝</m:t>
                          </m:r>
                          <m:d>
                            <m:dPr>
                              <m:ctrlPr>
                                <a:rPr lang="en-US" sz="2000" i="1">
                                  <a:latin typeface="Cambria Math" panose="02040503050406030204" pitchFamily="18" charset="0"/>
                                  <a:ea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𝐹</m:t>
                              </m:r>
                              <m:r>
                                <a:rPr lang="en-US" sz="2000" b="0" i="1" baseline="-25000">
                                  <a:latin typeface="Cambria Math" panose="02040503050406030204" pitchFamily="18" charset="0"/>
                                </a:rPr>
                                <m:t>𝑘</m:t>
                              </m:r>
                            </m:e>
                          </m:d>
                        </m:den>
                      </m:f>
                    </m:oMath>
                  </m:oMathPara>
                </a14:m>
                <a:endParaRPr lang="en-US" sz="2000" baseline="-25000"/>
              </a:p>
            </p:txBody>
          </p:sp>
        </mc:Choice>
        <mc:Fallback>
          <p:sp>
            <p:nvSpPr>
              <p:cNvPr id="3" name="Content Placeholder 2">
                <a:extLst>
                  <a:ext uri="{FF2B5EF4-FFF2-40B4-BE49-F238E27FC236}">
                    <a16:creationId xmlns:a16="http://schemas.microsoft.com/office/drawing/2014/main" id="{18795B45-B218-4CB6-8F6A-C6CD8BD29E31}"/>
                  </a:ext>
                </a:extLst>
              </p:cNvPr>
              <p:cNvSpPr>
                <a:spLocks noGrp="1" noRot="1" noChangeAspect="1" noMove="1" noResize="1" noEditPoints="1" noAdjustHandles="1" noChangeArrowheads="1" noChangeShapeType="1" noTextEdit="1"/>
              </p:cNvSpPr>
              <p:nvPr>
                <p:ph idx="1"/>
              </p:nvPr>
            </p:nvSpPr>
            <p:spPr>
              <a:xfrm>
                <a:off x="965201" y="965201"/>
                <a:ext cx="5947496" cy="4923448"/>
              </a:xfrm>
              <a:blipFill>
                <a:blip r:embed="rId2"/>
                <a:stretch>
                  <a:fillRect l="-1025"/>
                </a:stretch>
              </a:blipFill>
            </p:spPr>
            <p:txBody>
              <a:bodyPr/>
              <a:lstStyle/>
              <a:p>
                <a:r>
                  <a:rPr lang="en-US">
                    <a:noFill/>
                  </a:rPr>
                  <a:t> </a:t>
                </a:r>
              </a:p>
            </p:txBody>
          </p:sp>
        </mc:Fallback>
      </mc:AlternateContent>
      <p:sp>
        <p:nvSpPr>
          <p:cNvPr id="10" name="Rectangle 9">
            <a:extLst>
              <a:ext uri="{FF2B5EF4-FFF2-40B4-BE49-F238E27FC236}">
                <a16:creationId xmlns:a16="http://schemas.microsoft.com/office/drawing/2014/main" id="{88783419-8188-4C50-BD8F-237B464BE7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40788" y="1"/>
            <a:ext cx="4651212" cy="6858000"/>
          </a:xfrm>
          <a:prstGeom prst="rect">
            <a:avLst/>
          </a:prstGeom>
          <a:solidFill>
            <a:schemeClr val="accent1"/>
          </a:solidFill>
          <a:ln>
            <a:noFill/>
          </a:ln>
          <a:effectLst>
            <a:outerShdw blurRad="63500" dist="38100" dir="10800000" algn="l"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pic>
        <p:nvPicPr>
          <p:cNvPr id="12" name="Picture 11">
            <a:extLst>
              <a:ext uri="{FF2B5EF4-FFF2-40B4-BE49-F238E27FC236}">
                <a16:creationId xmlns:a16="http://schemas.microsoft.com/office/drawing/2014/main" id="{570D84C5-A105-4AB9-8C54-A26D13722D5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531" r="43746" b="531"/>
          <a:stretch/>
        </p:blipFill>
        <p:spPr>
          <a:xfrm rot="5400000" flipH="1" flipV="1">
            <a:off x="7521575" y="2187579"/>
            <a:ext cx="6857999" cy="2482850"/>
          </a:xfrm>
          <a:prstGeom prst="rect">
            <a:avLst/>
          </a:prstGeom>
        </p:spPr>
      </p:pic>
      <p:sp>
        <p:nvSpPr>
          <p:cNvPr id="2" name="Title 1">
            <a:extLst>
              <a:ext uri="{FF2B5EF4-FFF2-40B4-BE49-F238E27FC236}">
                <a16:creationId xmlns:a16="http://schemas.microsoft.com/office/drawing/2014/main" id="{F90ECC87-D616-4E85-9EC2-D04FFA9D808A}"/>
              </a:ext>
            </a:extLst>
          </p:cNvPr>
          <p:cNvSpPr>
            <a:spLocks noGrp="1"/>
          </p:cNvSpPr>
          <p:nvPr>
            <p:ph type="title"/>
          </p:nvPr>
        </p:nvSpPr>
        <p:spPr>
          <a:xfrm>
            <a:off x="7877898" y="1327169"/>
            <a:ext cx="3646678" cy="4199513"/>
          </a:xfrm>
        </p:spPr>
        <p:txBody>
          <a:bodyPr>
            <a:normAutofit/>
          </a:bodyPr>
          <a:lstStyle/>
          <a:p>
            <a:pPr algn="l"/>
            <a:r>
              <a:rPr lang="en-US">
                <a:solidFill>
                  <a:srgbClr val="FFFFFF"/>
                </a:solidFill>
              </a:rPr>
              <a:t>Bayes’ Theorem: Other Versions</a:t>
            </a:r>
          </a:p>
        </p:txBody>
      </p:sp>
    </p:spTree>
    <p:extLst>
      <p:ext uri="{BB962C8B-B14F-4D97-AF65-F5344CB8AC3E}">
        <p14:creationId xmlns:p14="http://schemas.microsoft.com/office/powerpoint/2010/main" val="1584087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3000"/>
                <a:shade val="98000"/>
                <a:satMod val="150000"/>
                <a:lumMod val="102000"/>
              </a:schemeClr>
            </a:gs>
            <a:gs pos="50000">
              <a:schemeClr val="bg1">
                <a:tint val="98000"/>
                <a:shade val="90000"/>
                <a:satMod val="130000"/>
                <a:lumMod val="103000"/>
              </a:schemeClr>
            </a:gs>
            <a:gs pos="100000">
              <a:schemeClr val="bg1">
                <a:shade val="63000"/>
                <a:satMod val="120000"/>
              </a:schemeClr>
            </a:gs>
          </a:gsLst>
          <a:lin ang="5400000" scaled="0"/>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4C41CF4-4A13-4AA9-9300-CB7A2E37C8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2" name="Title 1">
            <a:extLst>
              <a:ext uri="{FF2B5EF4-FFF2-40B4-BE49-F238E27FC236}">
                <a16:creationId xmlns:a16="http://schemas.microsoft.com/office/drawing/2014/main" id="{8A1AB7FF-D29C-4FCE-98CD-1DC4006B5EB8}"/>
              </a:ext>
            </a:extLst>
          </p:cNvPr>
          <p:cNvSpPr>
            <a:spLocks noGrp="1"/>
          </p:cNvSpPr>
          <p:nvPr>
            <p:ph type="title"/>
          </p:nvPr>
        </p:nvSpPr>
        <p:spPr>
          <a:xfrm>
            <a:off x="683609" y="764372"/>
            <a:ext cx="3173688" cy="5216013"/>
          </a:xfrm>
        </p:spPr>
        <p:txBody>
          <a:bodyPr>
            <a:normAutofit/>
          </a:bodyPr>
          <a:lstStyle/>
          <a:p>
            <a:r>
              <a:rPr lang="en-US"/>
              <a:t>Monty Hall Revisited</a:t>
            </a:r>
          </a:p>
        </p:txBody>
      </p:sp>
      <p:cxnSp>
        <p:nvCxnSpPr>
          <p:cNvPr id="10" name="Straight Connector 9">
            <a:extLst>
              <a:ext uri="{FF2B5EF4-FFF2-40B4-BE49-F238E27FC236}">
                <a16:creationId xmlns:a16="http://schemas.microsoft.com/office/drawing/2014/main" id="{7A77B115-9FF3-46AE-AE08-826DEB9A624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127197" y="1923563"/>
            <a:ext cx="0" cy="301752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EC0620FC-1631-47B7-A96E-242B5BE47C91}"/>
                  </a:ext>
                </a:extLst>
              </p:cNvPr>
              <p:cNvSpPr>
                <a:spLocks noGrp="1"/>
              </p:cNvSpPr>
              <p:nvPr>
                <p:ph idx="1"/>
              </p:nvPr>
            </p:nvSpPr>
            <p:spPr>
              <a:xfrm>
                <a:off x="4370138" y="764372"/>
                <a:ext cx="7086600" cy="5216013"/>
              </a:xfrm>
            </p:spPr>
            <p:txBody>
              <a:bodyPr anchor="ctr">
                <a:normAutofit/>
              </a:bodyPr>
              <a:lstStyle/>
              <a:p>
                <a:pPr marL="0" indent="0">
                  <a:buNone/>
                </a:pPr>
                <a:r>
                  <a:rPr lang="en-US" sz="2000"/>
                  <a:t>There are 3 doors.  You choose door 1.  The host then opens door 2 to reveal a goat.  What is the probability the car is behind door 3?</a:t>
                </a:r>
              </a:p>
              <a:p>
                <a:pPr marL="0" indent="0">
                  <a:buNone/>
                </a:pPr>
                <a:r>
                  <a:rPr lang="en-US" sz="2000"/>
                  <a:t>F</a:t>
                </a:r>
                <a:r>
                  <a:rPr lang="en-US" sz="2000" baseline="-25000"/>
                  <a:t>i</a:t>
                </a:r>
                <a:r>
                  <a:rPr lang="en-US" sz="2000"/>
                  <a:t> = the car is behind door i.  E = the host opens door 2.</a:t>
                </a:r>
              </a:p>
              <a:p>
                <a:pPr marL="0" indent="0">
                  <a:buNone/>
                </a:pPr>
                <a14:m>
                  <m:oMath xmlns:m="http://schemas.openxmlformats.org/officeDocument/2006/math">
                    <m:r>
                      <a:rPr lang="en-US" sz="2000" b="0" i="1">
                        <a:latin typeface="Cambria Math" panose="02040503050406030204" pitchFamily="18" charset="0"/>
                      </a:rPr>
                      <m:t>𝑝</m:t>
                    </m:r>
                    <m:d>
                      <m:dPr>
                        <m:ctrlPr>
                          <a:rPr lang="en-US" sz="2000" b="0" i="1">
                            <a:latin typeface="Cambria Math" panose="02040503050406030204" pitchFamily="18" charset="0"/>
                          </a:rPr>
                        </m:ctrlPr>
                      </m:dPr>
                      <m:e>
                        <m:r>
                          <a:rPr lang="en-US" sz="2000" b="0" i="1">
                            <a:latin typeface="Cambria Math" panose="02040503050406030204" pitchFamily="18" charset="0"/>
                          </a:rPr>
                          <m:t>𝐸</m:t>
                        </m:r>
                      </m:e>
                      <m:e>
                        <m:r>
                          <a:rPr lang="en-US" sz="2000" b="0" i="1">
                            <a:latin typeface="Cambria Math" panose="02040503050406030204" pitchFamily="18" charset="0"/>
                          </a:rPr>
                          <m:t>𝐹</m:t>
                        </m:r>
                        <m:r>
                          <a:rPr lang="en-US" sz="2000" b="0" i="1" baseline="-25000">
                            <a:latin typeface="Cambria Math" panose="02040503050406030204" pitchFamily="18" charset="0"/>
                          </a:rPr>
                          <m:t>3</m:t>
                        </m:r>
                      </m:e>
                    </m:d>
                    <m:r>
                      <a:rPr lang="en-US" sz="2000" b="0" i="1">
                        <a:latin typeface="Cambria Math" panose="02040503050406030204" pitchFamily="18" charset="0"/>
                      </a:rPr>
                      <m:t>=1, </m:t>
                    </m:r>
                    <m:r>
                      <a:rPr lang="en-US" sz="2000" b="0" i="1">
                        <a:latin typeface="Cambria Math" panose="02040503050406030204" pitchFamily="18" charset="0"/>
                      </a:rPr>
                      <m:t>𝑝</m:t>
                    </m:r>
                    <m:d>
                      <m:dPr>
                        <m:ctrlPr>
                          <a:rPr lang="en-US" sz="2000" b="0" i="1">
                            <a:latin typeface="Cambria Math" panose="02040503050406030204" pitchFamily="18" charset="0"/>
                          </a:rPr>
                        </m:ctrlPr>
                      </m:dPr>
                      <m:e>
                        <m:r>
                          <a:rPr lang="en-US" sz="2000" b="0" i="1">
                            <a:latin typeface="Cambria Math" panose="02040503050406030204" pitchFamily="18" charset="0"/>
                          </a:rPr>
                          <m:t>𝐸</m:t>
                        </m:r>
                      </m:e>
                      <m:e>
                        <m:r>
                          <a:rPr lang="en-US" sz="2000" b="0" i="1">
                            <a:latin typeface="Cambria Math" panose="02040503050406030204" pitchFamily="18" charset="0"/>
                          </a:rPr>
                          <m:t>𝐹</m:t>
                        </m:r>
                        <m:r>
                          <a:rPr lang="en-US" sz="2000" b="0" i="1" baseline="-25000">
                            <a:latin typeface="Cambria Math" panose="02040503050406030204" pitchFamily="18" charset="0"/>
                          </a:rPr>
                          <m:t>2</m:t>
                        </m:r>
                      </m:e>
                    </m:d>
                    <m:r>
                      <a:rPr lang="en-US" sz="2000" b="0" i="0">
                        <a:latin typeface="Cambria Math" panose="02040503050406030204" pitchFamily="18" charset="0"/>
                      </a:rPr>
                      <m:t>=0</m:t>
                    </m:r>
                  </m:oMath>
                </a14:m>
                <a:r>
                  <a:rPr lang="en-US" sz="2000"/>
                  <a:t>, because the host never opens the door with the car.</a:t>
                </a:r>
              </a:p>
              <a:p>
                <a:pPr marL="0" indent="0">
                  <a:buNone/>
                </a:pPr>
                <a14:m>
                  <m:oMath xmlns:m="http://schemas.openxmlformats.org/officeDocument/2006/math">
                    <m:r>
                      <a:rPr lang="en-US" sz="2000" b="0" i="1">
                        <a:latin typeface="Cambria Math" panose="02040503050406030204" pitchFamily="18" charset="0"/>
                      </a:rPr>
                      <m:t>𝑝</m:t>
                    </m:r>
                    <m:d>
                      <m:dPr>
                        <m:ctrlPr>
                          <a:rPr lang="en-US" sz="2000" b="0" i="1">
                            <a:latin typeface="Cambria Math" panose="02040503050406030204" pitchFamily="18" charset="0"/>
                          </a:rPr>
                        </m:ctrlPr>
                      </m:dPr>
                      <m:e>
                        <m:r>
                          <a:rPr lang="en-US" sz="2000" b="0" i="1">
                            <a:latin typeface="Cambria Math" panose="02040503050406030204" pitchFamily="18" charset="0"/>
                          </a:rPr>
                          <m:t>𝐸</m:t>
                        </m:r>
                      </m:e>
                      <m:e>
                        <m:r>
                          <a:rPr lang="en-US" sz="2000" b="0" i="1">
                            <a:latin typeface="Cambria Math" panose="02040503050406030204" pitchFamily="18" charset="0"/>
                          </a:rPr>
                          <m:t>𝐹</m:t>
                        </m:r>
                        <m:r>
                          <a:rPr lang="en-US" sz="2000" b="0" i="1" baseline="-25000">
                            <a:latin typeface="Cambria Math" panose="02040503050406030204" pitchFamily="18" charset="0"/>
                          </a:rPr>
                          <m:t>1</m:t>
                        </m:r>
                      </m:e>
                    </m:d>
                    <m:r>
                      <a:rPr lang="en-US" sz="2000" b="0" i="1">
                        <a:latin typeface="Cambria Math" panose="02040503050406030204" pitchFamily="18" charset="0"/>
                      </a:rPr>
                      <m:t>=</m:t>
                    </m:r>
                    <m:f>
                      <m:fPr>
                        <m:type m:val="skw"/>
                        <m:ctrlPr>
                          <a:rPr lang="en-US" sz="2000" b="0" i="1">
                            <a:latin typeface="Cambria Math" panose="02040503050406030204" pitchFamily="18" charset="0"/>
                          </a:rPr>
                        </m:ctrlPr>
                      </m:fPr>
                      <m:num>
                        <m:r>
                          <a:rPr lang="en-US" sz="2000" b="0" i="1">
                            <a:latin typeface="Cambria Math" panose="02040503050406030204" pitchFamily="18" charset="0"/>
                          </a:rPr>
                          <m:t>1</m:t>
                        </m:r>
                      </m:num>
                      <m:den>
                        <m:r>
                          <a:rPr lang="en-US" sz="2000" b="0" i="1">
                            <a:latin typeface="Cambria Math" panose="02040503050406030204" pitchFamily="18" charset="0"/>
                          </a:rPr>
                          <m:t>2</m:t>
                        </m:r>
                      </m:den>
                    </m:f>
                  </m:oMath>
                </a14:m>
                <a:r>
                  <a:rPr lang="en-US" sz="2000" b="0" i="1">
                    <a:latin typeface="Cambria Math" panose="02040503050406030204" pitchFamily="18" charset="0"/>
                  </a:rPr>
                  <a:t>, </a:t>
                </a:r>
                <a:r>
                  <a:rPr lang="en-US" sz="2000" b="0">
                    <a:latin typeface="Cambria Math" panose="02040503050406030204" pitchFamily="18" charset="0"/>
                  </a:rPr>
                  <a:t>because the host can open door 2 or 3.</a:t>
                </a:r>
                <a:endParaRPr lang="en-US" sz="2000" b="0" i="1">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m:rPr>
                          <m:sty m:val="p"/>
                        </m:rPr>
                        <a:rPr lang="en-US" sz="2000">
                          <a:latin typeface="Cambria Math" panose="02040503050406030204" pitchFamily="18" charset="0"/>
                        </a:rPr>
                        <m:t>p</m:t>
                      </m:r>
                      <m:d>
                        <m:dPr>
                          <m:ctrlPr>
                            <a:rPr lang="en-US" sz="2000" i="1">
                              <a:latin typeface="Cambria Math" panose="02040503050406030204" pitchFamily="18" charset="0"/>
                            </a:rPr>
                          </m:ctrlPr>
                        </m:dPr>
                        <m:e>
                          <m:r>
                            <m:rPr>
                              <m:sty m:val="p"/>
                            </m:rPr>
                            <a:rPr lang="en-US" sz="2000">
                              <a:latin typeface="Cambria Math" panose="02040503050406030204" pitchFamily="18" charset="0"/>
                            </a:rPr>
                            <m:t>F</m:t>
                          </m:r>
                          <m:r>
                            <a:rPr lang="en-US" sz="2000" b="0" i="1" baseline="-25000">
                              <a:latin typeface="Cambria Math" panose="02040503050406030204" pitchFamily="18" charset="0"/>
                            </a:rPr>
                            <m:t>𝑖</m:t>
                          </m:r>
                        </m:e>
                      </m:d>
                      <m:r>
                        <a:rPr lang="en-US" sz="2000">
                          <a:latin typeface="Cambria Math" panose="02040503050406030204" pitchFamily="18" charset="0"/>
                        </a:rPr>
                        <m:t>=</m:t>
                      </m:r>
                      <m:f>
                        <m:fPr>
                          <m:type m:val="skw"/>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3</m:t>
                          </m:r>
                        </m:den>
                      </m:f>
                    </m:oMath>
                  </m:oMathPara>
                </a14:m>
                <a:endParaRPr lang="en-US" sz="2000"/>
              </a:p>
              <a:p>
                <a:pPr marL="0" indent="0">
                  <a:buNone/>
                </a:pPr>
                <a14:m>
                  <m:oMathPara xmlns:m="http://schemas.openxmlformats.org/officeDocument/2006/math">
                    <m:oMathParaPr>
                      <m:jc m:val="centerGroup"/>
                    </m:oMathParaPr>
                    <m:oMath xmlns:m="http://schemas.openxmlformats.org/officeDocument/2006/math">
                      <m:r>
                        <a:rPr lang="en-US" sz="2000" b="0" i="1">
                          <a:latin typeface="Cambria Math" panose="02040503050406030204" pitchFamily="18" charset="0"/>
                        </a:rPr>
                        <m:t>𝑝</m:t>
                      </m:r>
                      <m:d>
                        <m:dPr>
                          <m:ctrlPr>
                            <a:rPr lang="en-US" sz="2000" b="0" i="1">
                              <a:latin typeface="Cambria Math" panose="02040503050406030204" pitchFamily="18" charset="0"/>
                            </a:rPr>
                          </m:ctrlPr>
                        </m:dPr>
                        <m:e>
                          <m:r>
                            <a:rPr lang="en-US" sz="2000" b="0" i="1">
                              <a:latin typeface="Cambria Math" panose="02040503050406030204" pitchFamily="18" charset="0"/>
                            </a:rPr>
                            <m:t>𝐹</m:t>
                          </m:r>
                          <m:r>
                            <a:rPr lang="en-US" sz="2000" b="0" i="1" baseline="-25000">
                              <a:latin typeface="Cambria Math" panose="02040503050406030204" pitchFamily="18" charset="0"/>
                            </a:rPr>
                            <m:t>3</m:t>
                          </m:r>
                        </m:e>
                        <m:e>
                          <m:r>
                            <a:rPr lang="en-US" sz="2000" b="0" i="1">
                              <a:latin typeface="Cambria Math" panose="02040503050406030204" pitchFamily="18" charset="0"/>
                            </a:rPr>
                            <m:t>𝐸</m:t>
                          </m:r>
                        </m:e>
                      </m:d>
                      <m:r>
                        <a:rPr lang="en-US" sz="2000" b="0" i="1">
                          <a:latin typeface="Cambria Math" panose="02040503050406030204" pitchFamily="18" charset="0"/>
                        </a:rPr>
                        <m:t>=</m:t>
                      </m:r>
                      <m:f>
                        <m:fPr>
                          <m:ctrlPr>
                            <a:rPr lang="en-US" sz="2000" b="0" i="1">
                              <a:latin typeface="Cambria Math" panose="02040503050406030204" pitchFamily="18" charset="0"/>
                            </a:rPr>
                          </m:ctrlPr>
                        </m:fPr>
                        <m:num>
                          <m:r>
                            <a:rPr lang="en-US" sz="2000" b="0" i="1">
                              <a:latin typeface="Cambria Math" panose="02040503050406030204" pitchFamily="18" charset="0"/>
                            </a:rPr>
                            <m:t>1</m:t>
                          </m:r>
                          <m:r>
                            <a:rPr lang="en-US" sz="2000" i="1">
                              <a:latin typeface="Cambria Math" panose="02040503050406030204" pitchFamily="18" charset="0"/>
                              <a:ea typeface="Cambria Math" panose="02040503050406030204" pitchFamily="18" charset="0"/>
                            </a:rPr>
                            <m:t>∙</m:t>
                          </m:r>
                          <m:f>
                            <m:fPr>
                              <m:type m:val="skw"/>
                              <m:ctrlPr>
                                <a:rPr lang="en-US" sz="2000" b="0" i="1">
                                  <a:latin typeface="Cambria Math" panose="02040503050406030204" pitchFamily="18" charset="0"/>
                                </a:rPr>
                              </m:ctrlPr>
                            </m:fPr>
                            <m:num>
                              <m:r>
                                <a:rPr lang="en-US" sz="2000" b="0" i="1">
                                  <a:latin typeface="Cambria Math" panose="02040503050406030204" pitchFamily="18" charset="0"/>
                                </a:rPr>
                                <m:t>1</m:t>
                              </m:r>
                            </m:num>
                            <m:den>
                              <m:r>
                                <a:rPr lang="en-US" sz="2000" b="0" i="1">
                                  <a:latin typeface="Cambria Math" panose="02040503050406030204" pitchFamily="18" charset="0"/>
                                </a:rPr>
                                <m:t>3</m:t>
                              </m:r>
                            </m:den>
                          </m:f>
                        </m:num>
                        <m:den>
                          <m:f>
                            <m:fPr>
                              <m:type m:val="skw"/>
                              <m:ctrlPr>
                                <a:rPr lang="en-US" sz="2000" b="0" i="1">
                                  <a:latin typeface="Cambria Math" panose="02040503050406030204" pitchFamily="18" charset="0"/>
                                </a:rPr>
                              </m:ctrlPr>
                            </m:fPr>
                            <m:num>
                              <m:r>
                                <a:rPr lang="en-US" sz="2000" b="0" i="1">
                                  <a:latin typeface="Cambria Math" panose="02040503050406030204" pitchFamily="18" charset="0"/>
                                </a:rPr>
                                <m:t>1</m:t>
                              </m:r>
                            </m:num>
                            <m:den>
                              <m:r>
                                <a:rPr lang="en-US" sz="2000" b="0" i="1">
                                  <a:latin typeface="Cambria Math" panose="02040503050406030204" pitchFamily="18" charset="0"/>
                                </a:rPr>
                                <m:t>2</m:t>
                              </m:r>
                            </m:den>
                          </m:f>
                          <m:r>
                            <a:rPr lang="en-US" sz="2000" b="0" i="1">
                              <a:latin typeface="Cambria Math" panose="02040503050406030204" pitchFamily="18" charset="0"/>
                              <a:ea typeface="Cambria Math" panose="02040503050406030204" pitchFamily="18" charset="0"/>
                            </a:rPr>
                            <m:t>∙</m:t>
                          </m:r>
                          <m:f>
                            <m:fPr>
                              <m:type m:val="skw"/>
                              <m:ctrlPr>
                                <a:rPr lang="en-US" sz="2000" b="0" i="1">
                                  <a:latin typeface="Cambria Math" panose="02040503050406030204" pitchFamily="18" charset="0"/>
                                  <a:ea typeface="Cambria Math" panose="02040503050406030204" pitchFamily="18" charset="0"/>
                                </a:rPr>
                              </m:ctrlPr>
                            </m:fPr>
                            <m:num>
                              <m:r>
                                <a:rPr lang="en-US" sz="2000" b="0" i="1">
                                  <a:latin typeface="Cambria Math" panose="02040503050406030204" pitchFamily="18" charset="0"/>
                                  <a:ea typeface="Cambria Math" panose="02040503050406030204" pitchFamily="18" charset="0"/>
                                </a:rPr>
                                <m:t>1</m:t>
                              </m:r>
                            </m:num>
                            <m:den>
                              <m:r>
                                <a:rPr lang="en-US" sz="2000" b="0" i="1">
                                  <a:latin typeface="Cambria Math" panose="02040503050406030204" pitchFamily="18" charset="0"/>
                                  <a:ea typeface="Cambria Math" panose="02040503050406030204" pitchFamily="18" charset="0"/>
                                </a:rPr>
                                <m:t>3</m:t>
                              </m:r>
                            </m:den>
                          </m:f>
                          <m:r>
                            <a:rPr lang="en-US" sz="2000" b="0" i="1">
                              <a:latin typeface="Cambria Math" panose="02040503050406030204" pitchFamily="18" charset="0"/>
                              <a:ea typeface="Cambria Math" panose="02040503050406030204" pitchFamily="18" charset="0"/>
                            </a:rPr>
                            <m:t>+0</m:t>
                          </m:r>
                          <m:r>
                            <a:rPr lang="en-US" sz="2000" i="1">
                              <a:latin typeface="Cambria Math" panose="02040503050406030204" pitchFamily="18" charset="0"/>
                              <a:ea typeface="Cambria Math" panose="02040503050406030204" pitchFamily="18" charset="0"/>
                            </a:rPr>
                            <m:t>∙</m:t>
                          </m:r>
                          <m:f>
                            <m:fPr>
                              <m:type m:val="skw"/>
                              <m:ctrlPr>
                                <a:rPr lang="en-US" sz="2000" i="1">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1</m:t>
                              </m:r>
                            </m:num>
                            <m:den>
                              <m:r>
                                <a:rPr lang="en-US" sz="2000" i="1">
                                  <a:latin typeface="Cambria Math" panose="02040503050406030204" pitchFamily="18" charset="0"/>
                                  <a:ea typeface="Cambria Math" panose="02040503050406030204" pitchFamily="18" charset="0"/>
                                </a:rPr>
                                <m:t>3</m:t>
                              </m:r>
                            </m:den>
                          </m:f>
                          <m:r>
                            <a:rPr lang="en-US" sz="2000" b="0" i="1">
                              <a:latin typeface="Cambria Math" panose="02040503050406030204" pitchFamily="18" charset="0"/>
                              <a:ea typeface="Cambria Math" panose="02040503050406030204" pitchFamily="18" charset="0"/>
                            </a:rPr>
                            <m:t>+1</m:t>
                          </m:r>
                          <m:r>
                            <a:rPr lang="en-US" sz="2000" i="1">
                              <a:latin typeface="Cambria Math" panose="02040503050406030204" pitchFamily="18" charset="0"/>
                              <a:ea typeface="Cambria Math" panose="02040503050406030204" pitchFamily="18" charset="0"/>
                            </a:rPr>
                            <m:t>∙</m:t>
                          </m:r>
                          <m:f>
                            <m:fPr>
                              <m:type m:val="skw"/>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3</m:t>
                              </m:r>
                            </m:den>
                          </m:f>
                        </m:den>
                      </m:f>
                      <m:r>
                        <a:rPr lang="en-US" sz="2000" b="0" i="1">
                          <a:latin typeface="Cambria Math" panose="02040503050406030204" pitchFamily="18" charset="0"/>
                        </a:rPr>
                        <m:t>=</m:t>
                      </m:r>
                      <m:f>
                        <m:fPr>
                          <m:type m:val="skw"/>
                          <m:ctrlPr>
                            <a:rPr lang="en-US" sz="2000" b="0" i="1">
                              <a:latin typeface="Cambria Math" panose="02040503050406030204" pitchFamily="18" charset="0"/>
                            </a:rPr>
                          </m:ctrlPr>
                        </m:fPr>
                        <m:num>
                          <m:r>
                            <a:rPr lang="en-US" sz="2000" b="0" i="1">
                              <a:latin typeface="Cambria Math" panose="02040503050406030204" pitchFamily="18" charset="0"/>
                            </a:rPr>
                            <m:t>2</m:t>
                          </m:r>
                        </m:num>
                        <m:den>
                          <m:r>
                            <a:rPr lang="en-US" sz="2000" b="0" i="1">
                              <a:latin typeface="Cambria Math" panose="02040503050406030204" pitchFamily="18" charset="0"/>
                            </a:rPr>
                            <m:t>3</m:t>
                          </m:r>
                        </m:den>
                      </m:f>
                    </m:oMath>
                  </m:oMathPara>
                </a14:m>
                <a:endParaRPr lang="en-US" sz="2000"/>
              </a:p>
            </p:txBody>
          </p:sp>
        </mc:Choice>
        <mc:Fallback>
          <p:sp>
            <p:nvSpPr>
              <p:cNvPr id="3" name="Content Placeholder 2">
                <a:extLst>
                  <a:ext uri="{FF2B5EF4-FFF2-40B4-BE49-F238E27FC236}">
                    <a16:creationId xmlns:a16="http://schemas.microsoft.com/office/drawing/2014/main" id="{EC0620FC-1631-47B7-A96E-242B5BE47C91}"/>
                  </a:ext>
                </a:extLst>
              </p:cNvPr>
              <p:cNvSpPr>
                <a:spLocks noGrp="1" noRot="1" noChangeAspect="1" noMove="1" noResize="1" noEditPoints="1" noAdjustHandles="1" noChangeArrowheads="1" noChangeShapeType="1" noTextEdit="1"/>
              </p:cNvSpPr>
              <p:nvPr>
                <p:ph idx="1"/>
              </p:nvPr>
            </p:nvSpPr>
            <p:spPr>
              <a:xfrm>
                <a:off x="4370138" y="764372"/>
                <a:ext cx="7086600" cy="5216013"/>
              </a:xfrm>
              <a:blipFill>
                <a:blip r:embed="rId2"/>
                <a:stretch>
                  <a:fillRect l="-947"/>
                </a:stretch>
              </a:blipFill>
            </p:spPr>
            <p:txBody>
              <a:bodyPr/>
              <a:lstStyle/>
              <a:p>
                <a:r>
                  <a:rPr lang="en-US">
                    <a:noFill/>
                  </a:rPr>
                  <a:t> </a:t>
                </a:r>
              </a:p>
            </p:txBody>
          </p:sp>
        </mc:Fallback>
      </mc:AlternateContent>
    </p:spTree>
    <p:extLst>
      <p:ext uri="{BB962C8B-B14F-4D97-AF65-F5344CB8AC3E}">
        <p14:creationId xmlns:p14="http://schemas.microsoft.com/office/powerpoint/2010/main" val="10316173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EA5387D-64D8-4D6C-B109-FF4E81DF60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2493F740-213B-4E1B-90BF-5F321365F564}"/>
              </a:ext>
            </a:extLst>
          </p:cNvPr>
          <p:cNvPicPr>
            <a:picLocks noChangeAspect="1"/>
          </p:cNvPicPr>
          <p:nvPr/>
        </p:nvPicPr>
        <p:blipFill rotWithShape="1">
          <a:blip r:embed="rId2">
            <a:alphaModFix amt="30000"/>
          </a:blip>
          <a:srcRect b="25000"/>
          <a:stretch/>
        </p:blipFill>
        <p:spPr>
          <a:xfrm>
            <a:off x="20" y="10"/>
            <a:ext cx="12191980" cy="6857990"/>
          </a:xfrm>
          <a:prstGeom prst="rect">
            <a:avLst/>
          </a:prstGeom>
        </p:spPr>
      </p:pic>
      <p:sp>
        <p:nvSpPr>
          <p:cNvPr id="2" name="Title 1">
            <a:extLst>
              <a:ext uri="{FF2B5EF4-FFF2-40B4-BE49-F238E27FC236}">
                <a16:creationId xmlns:a16="http://schemas.microsoft.com/office/drawing/2014/main" id="{B9450F29-7E0C-425D-B126-EBFC7C26B92D}"/>
              </a:ext>
            </a:extLst>
          </p:cNvPr>
          <p:cNvSpPr>
            <a:spLocks noGrp="1"/>
          </p:cNvSpPr>
          <p:nvPr>
            <p:ph type="title"/>
          </p:nvPr>
        </p:nvSpPr>
        <p:spPr>
          <a:xfrm>
            <a:off x="2895600" y="764373"/>
            <a:ext cx="8610600" cy="1293028"/>
          </a:xfrm>
        </p:spPr>
        <p:txBody>
          <a:bodyPr>
            <a:normAutofit/>
          </a:bodyPr>
          <a:lstStyle/>
          <a:p>
            <a:r>
              <a:rPr lang="en-US"/>
              <a:t>Definitions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F3D1EDAF-A79B-47E6-BA74-FDA0295CB067}"/>
                  </a:ext>
                </a:extLst>
              </p:cNvPr>
              <p:cNvSpPr>
                <a:spLocks noGrp="1"/>
              </p:cNvSpPr>
              <p:nvPr>
                <p:ph idx="1"/>
              </p:nvPr>
            </p:nvSpPr>
            <p:spPr>
              <a:xfrm>
                <a:off x="685800" y="2194560"/>
                <a:ext cx="10820400" cy="4024125"/>
              </a:xfrm>
            </p:spPr>
            <p:txBody>
              <a:bodyPr>
                <a:normAutofit/>
              </a:bodyPr>
              <a:lstStyle/>
              <a:p>
                <a:pPr marL="0" indent="0">
                  <a:buNone/>
                </a:pPr>
                <a:r>
                  <a:rPr lang="en-US" sz="2000"/>
                  <a:t>A </a:t>
                </a:r>
                <a:r>
                  <a:rPr lang="en-US" sz="2000" b="1"/>
                  <a:t>Random Variable</a:t>
                </a:r>
                <a:r>
                  <a:rPr lang="en-US" sz="2000"/>
                  <a:t> is a mapping from the sample space to the set of real numbers.</a:t>
                </a:r>
              </a:p>
              <a:p>
                <a:pPr marL="0" indent="0">
                  <a:buNone/>
                </a:pPr>
                <a:r>
                  <a:rPr lang="en-US" sz="2000"/>
                  <a:t>That is, every single outcome is assigned a number.</a:t>
                </a:r>
              </a:p>
              <a:p>
                <a:pPr marL="0" indent="0">
                  <a:buNone/>
                </a:pPr>
                <a:r>
                  <a:rPr lang="en-US" sz="2000"/>
                  <a:t>If your trial is to flip 3 coins, there are 8 possible outcomes.  You could have a random variable X that calculates the number of heads for each outcome: X(HHT) = 2, for example</a:t>
                </a:r>
              </a:p>
              <a:p>
                <a:pPr marL="0" indent="0">
                  <a:buNone/>
                </a:pPr>
                <a:r>
                  <a:rPr lang="en-US" sz="2000"/>
                  <a:t>The </a:t>
                </a:r>
                <a:r>
                  <a:rPr lang="en-US" sz="2000" b="1"/>
                  <a:t>distribution</a:t>
                </a:r>
                <a:r>
                  <a:rPr lang="en-US" sz="2000"/>
                  <a:t> of a random variable is the probability of each possible number.</a:t>
                </a:r>
              </a:p>
              <a:p>
                <a:pPr marL="0" indent="0">
                  <a:buNone/>
                </a:pPr>
                <a:r>
                  <a:rPr lang="en-US" sz="2000"/>
                  <a:t>So for the above trial:</a:t>
                </a:r>
              </a:p>
              <a:p>
                <a:pPr marL="0" indent="0">
                  <a:buNone/>
                </a:pPr>
                <a:endParaRPr lang="en-US" sz="2000"/>
              </a:p>
              <a:p>
                <a:pPr marL="0" indent="0">
                  <a:buNone/>
                </a:pPr>
                <a14:m>
                  <m:oMathPara xmlns:m="http://schemas.openxmlformats.org/officeDocument/2006/math">
                    <m:oMathParaPr>
                      <m:jc m:val="centerGroup"/>
                    </m:oMathParaPr>
                    <m:oMath xmlns:m="http://schemas.openxmlformats.org/officeDocument/2006/math">
                      <m:r>
                        <a:rPr lang="en-US" sz="2000" b="0" i="1">
                          <a:latin typeface="Cambria Math" panose="02040503050406030204" pitchFamily="18" charset="0"/>
                        </a:rPr>
                        <m:t>𝑝</m:t>
                      </m:r>
                      <m:d>
                        <m:dPr>
                          <m:ctrlPr>
                            <a:rPr lang="en-US" sz="2000" b="0" i="1">
                              <a:latin typeface="Cambria Math" panose="02040503050406030204" pitchFamily="18" charset="0"/>
                            </a:rPr>
                          </m:ctrlPr>
                        </m:dPr>
                        <m:e>
                          <m:r>
                            <a:rPr lang="en-US" sz="2000" b="0" i="1">
                              <a:latin typeface="Cambria Math" panose="02040503050406030204" pitchFamily="18" charset="0"/>
                            </a:rPr>
                            <m:t>0</m:t>
                          </m:r>
                        </m:e>
                      </m:d>
                      <m:r>
                        <a:rPr lang="en-US" sz="2000" b="0" i="1">
                          <a:latin typeface="Cambria Math" panose="02040503050406030204" pitchFamily="18" charset="0"/>
                        </a:rPr>
                        <m:t>=</m:t>
                      </m:r>
                      <m:f>
                        <m:fPr>
                          <m:type m:val="skw"/>
                          <m:ctrlPr>
                            <a:rPr lang="en-US" sz="2000" b="0" i="1">
                              <a:latin typeface="Cambria Math" panose="02040503050406030204" pitchFamily="18" charset="0"/>
                            </a:rPr>
                          </m:ctrlPr>
                        </m:fPr>
                        <m:num>
                          <m:r>
                            <a:rPr lang="en-US" sz="2000" b="0" i="1">
                              <a:latin typeface="Cambria Math" panose="02040503050406030204" pitchFamily="18" charset="0"/>
                            </a:rPr>
                            <m:t>1</m:t>
                          </m:r>
                        </m:num>
                        <m:den>
                          <m:r>
                            <a:rPr lang="en-US" sz="2000" b="0" i="1">
                              <a:latin typeface="Cambria Math" panose="02040503050406030204" pitchFamily="18" charset="0"/>
                            </a:rPr>
                            <m:t>8</m:t>
                          </m:r>
                        </m:den>
                      </m:f>
                      <m:r>
                        <a:rPr lang="en-US" sz="2000" b="0" i="1">
                          <a:latin typeface="Cambria Math" panose="02040503050406030204" pitchFamily="18" charset="0"/>
                        </a:rPr>
                        <m:t>=</m:t>
                      </m:r>
                      <m:r>
                        <a:rPr lang="en-US" sz="2000" b="0" i="1">
                          <a:latin typeface="Cambria Math" panose="02040503050406030204" pitchFamily="18" charset="0"/>
                        </a:rPr>
                        <m:t>𝑝</m:t>
                      </m:r>
                      <m:d>
                        <m:dPr>
                          <m:ctrlPr>
                            <a:rPr lang="en-US" sz="2000" b="0" i="1">
                              <a:latin typeface="Cambria Math" panose="02040503050406030204" pitchFamily="18" charset="0"/>
                            </a:rPr>
                          </m:ctrlPr>
                        </m:dPr>
                        <m:e>
                          <m:r>
                            <a:rPr lang="en-US" sz="2000" b="0" i="1">
                              <a:latin typeface="Cambria Math" panose="02040503050406030204" pitchFamily="18" charset="0"/>
                            </a:rPr>
                            <m:t>3</m:t>
                          </m:r>
                        </m:e>
                      </m:d>
                    </m:oMath>
                  </m:oMathPara>
                </a14:m>
                <a:endParaRPr lang="en-US" sz="2000" b="0"/>
              </a:p>
              <a:p>
                <a:pPr marL="0" indent="0">
                  <a:buNone/>
                </a:pPr>
                <a14:m>
                  <m:oMathPara xmlns:m="http://schemas.openxmlformats.org/officeDocument/2006/math">
                    <m:oMathParaPr>
                      <m:jc m:val="centerGroup"/>
                    </m:oMathParaPr>
                    <m:oMath xmlns:m="http://schemas.openxmlformats.org/officeDocument/2006/math">
                      <m:r>
                        <a:rPr lang="en-US" sz="2000" i="1">
                          <a:latin typeface="Cambria Math" panose="02040503050406030204" pitchFamily="18" charset="0"/>
                        </a:rPr>
                        <m:t>𝑝</m:t>
                      </m:r>
                      <m:d>
                        <m:dPr>
                          <m:ctrlPr>
                            <a:rPr lang="en-US" sz="2000" i="1">
                              <a:latin typeface="Cambria Math" panose="02040503050406030204" pitchFamily="18" charset="0"/>
                            </a:rPr>
                          </m:ctrlPr>
                        </m:dPr>
                        <m:e>
                          <m:r>
                            <a:rPr lang="en-US" sz="2000" b="0" i="1">
                              <a:latin typeface="Cambria Math" panose="02040503050406030204" pitchFamily="18" charset="0"/>
                            </a:rPr>
                            <m:t>1</m:t>
                          </m:r>
                        </m:e>
                      </m:d>
                      <m:r>
                        <a:rPr lang="en-US" sz="2000" i="1">
                          <a:latin typeface="Cambria Math" panose="02040503050406030204" pitchFamily="18" charset="0"/>
                        </a:rPr>
                        <m:t>=</m:t>
                      </m:r>
                      <m:f>
                        <m:fPr>
                          <m:type m:val="skw"/>
                          <m:ctrlPr>
                            <a:rPr lang="en-US" sz="2000" i="1">
                              <a:latin typeface="Cambria Math" panose="02040503050406030204" pitchFamily="18" charset="0"/>
                            </a:rPr>
                          </m:ctrlPr>
                        </m:fPr>
                        <m:num>
                          <m:r>
                            <a:rPr lang="en-US" sz="2000" b="0" i="1">
                              <a:latin typeface="Cambria Math" panose="02040503050406030204" pitchFamily="18" charset="0"/>
                            </a:rPr>
                            <m:t>3</m:t>
                          </m:r>
                        </m:num>
                        <m:den>
                          <m:r>
                            <a:rPr lang="en-US" sz="2000" i="1">
                              <a:latin typeface="Cambria Math" panose="02040503050406030204" pitchFamily="18" charset="0"/>
                            </a:rPr>
                            <m:t>8</m:t>
                          </m:r>
                        </m:den>
                      </m:f>
                      <m:r>
                        <a:rPr lang="en-US" sz="2000" i="1">
                          <a:latin typeface="Cambria Math" panose="02040503050406030204" pitchFamily="18" charset="0"/>
                        </a:rPr>
                        <m:t>=</m:t>
                      </m:r>
                      <m:r>
                        <a:rPr lang="en-US" sz="2000" i="1">
                          <a:latin typeface="Cambria Math" panose="02040503050406030204" pitchFamily="18" charset="0"/>
                        </a:rPr>
                        <m:t>𝑝</m:t>
                      </m:r>
                      <m:r>
                        <a:rPr lang="en-US" sz="2000" i="1">
                          <a:latin typeface="Cambria Math" panose="02040503050406030204" pitchFamily="18" charset="0"/>
                        </a:rPr>
                        <m:t>(2)</m:t>
                      </m:r>
                    </m:oMath>
                  </m:oMathPara>
                </a14:m>
                <a:endParaRPr lang="en-US" sz="2000"/>
              </a:p>
            </p:txBody>
          </p:sp>
        </mc:Choice>
        <mc:Fallback>
          <p:sp>
            <p:nvSpPr>
              <p:cNvPr id="3" name="Content Placeholder 2">
                <a:extLst>
                  <a:ext uri="{FF2B5EF4-FFF2-40B4-BE49-F238E27FC236}">
                    <a16:creationId xmlns:a16="http://schemas.microsoft.com/office/drawing/2014/main" id="{F3D1EDAF-A79B-47E6-BA74-FDA0295CB067}"/>
                  </a:ext>
                </a:extLst>
              </p:cNvPr>
              <p:cNvSpPr>
                <a:spLocks noGrp="1" noRot="1" noChangeAspect="1" noMove="1" noResize="1" noEditPoints="1" noAdjustHandles="1" noChangeArrowheads="1" noChangeShapeType="1" noTextEdit="1"/>
              </p:cNvSpPr>
              <p:nvPr>
                <p:ph idx="1"/>
              </p:nvPr>
            </p:nvSpPr>
            <p:spPr>
              <a:xfrm>
                <a:off x="685800" y="2194560"/>
                <a:ext cx="10820400" cy="4024125"/>
              </a:xfrm>
              <a:blipFill>
                <a:blip r:embed="rId3"/>
                <a:stretch>
                  <a:fillRect l="-620" t="-1515" b="-14242"/>
                </a:stretch>
              </a:blipFill>
            </p:spPr>
            <p:txBody>
              <a:bodyPr/>
              <a:lstStyle/>
              <a:p>
                <a:r>
                  <a:rPr lang="en-US">
                    <a:noFill/>
                  </a:rPr>
                  <a:t> </a:t>
                </a:r>
              </a:p>
            </p:txBody>
          </p:sp>
        </mc:Fallback>
      </mc:AlternateContent>
    </p:spTree>
    <p:extLst>
      <p:ext uri="{BB962C8B-B14F-4D97-AF65-F5344CB8AC3E}">
        <p14:creationId xmlns:p14="http://schemas.microsoft.com/office/powerpoint/2010/main" val="1846550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EA5387D-64D8-4D6C-B109-FF4E81DF60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885A0818-24FA-46F4-95C1-62FB05294725}"/>
              </a:ext>
            </a:extLst>
          </p:cNvPr>
          <p:cNvPicPr>
            <a:picLocks noChangeAspect="1"/>
          </p:cNvPicPr>
          <p:nvPr/>
        </p:nvPicPr>
        <p:blipFill rotWithShape="1">
          <a:blip r:embed="rId2">
            <a:alphaModFix amt="30000"/>
          </a:blip>
          <a:srcRect b="15414"/>
          <a:stretch/>
        </p:blipFill>
        <p:spPr>
          <a:xfrm>
            <a:off x="20" y="10"/>
            <a:ext cx="12191980" cy="6857990"/>
          </a:xfrm>
          <a:prstGeom prst="rect">
            <a:avLst/>
          </a:prstGeom>
        </p:spPr>
      </p:pic>
      <p:sp>
        <p:nvSpPr>
          <p:cNvPr id="2" name="Title 1">
            <a:extLst>
              <a:ext uri="{FF2B5EF4-FFF2-40B4-BE49-F238E27FC236}">
                <a16:creationId xmlns:a16="http://schemas.microsoft.com/office/drawing/2014/main" id="{6389027C-B529-41F8-BF95-182B1A118E79}"/>
              </a:ext>
            </a:extLst>
          </p:cNvPr>
          <p:cNvSpPr>
            <a:spLocks noGrp="1"/>
          </p:cNvSpPr>
          <p:nvPr>
            <p:ph type="title"/>
          </p:nvPr>
        </p:nvSpPr>
        <p:spPr>
          <a:xfrm>
            <a:off x="2895600" y="764373"/>
            <a:ext cx="8610600" cy="1293028"/>
          </a:xfrm>
        </p:spPr>
        <p:txBody>
          <a:bodyPr>
            <a:normAutofit/>
          </a:bodyPr>
          <a:lstStyle/>
          <a:p>
            <a:r>
              <a:rPr lang="en-US"/>
              <a:t>A Dice Problem</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675096A2-E0E7-45C8-BCDB-89C39D830FE1}"/>
                  </a:ext>
                </a:extLst>
              </p:cNvPr>
              <p:cNvSpPr>
                <a:spLocks noGrp="1"/>
              </p:cNvSpPr>
              <p:nvPr>
                <p:ph idx="1"/>
              </p:nvPr>
            </p:nvSpPr>
            <p:spPr>
              <a:xfrm>
                <a:off x="685800" y="2194560"/>
                <a:ext cx="10820400" cy="4024125"/>
              </a:xfrm>
            </p:spPr>
            <p:txBody>
              <a:bodyPr>
                <a:normAutofit/>
              </a:bodyPr>
              <a:lstStyle/>
              <a:p>
                <a:pPr marL="0" indent="0">
                  <a:buNone/>
                </a:pPr>
                <a:r>
                  <a:rPr lang="en-US"/>
                  <a:t>You roll two fair dice.  X(t) is a random variable that outputs the sum of the dice.  What is the distribution of X?</a:t>
                </a:r>
              </a:p>
              <a:p>
                <a:pPr marL="0" indent="0">
                  <a:buNone/>
                </a:pPr>
                <a:endParaRPr lang="en-US"/>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b="0" i="1">
                              <a:latin typeface="Cambria Math" panose="02040503050406030204" pitchFamily="18" charset="0"/>
                            </a:rPr>
                            <m:t>2</m:t>
                          </m:r>
                        </m:e>
                      </m:d>
                      <m:r>
                        <a:rPr lang="en-US" i="1">
                          <a:latin typeface="Cambria Math" panose="02040503050406030204" pitchFamily="18" charset="0"/>
                        </a:rPr>
                        <m:t>=</m:t>
                      </m:r>
                      <m:f>
                        <m:fPr>
                          <m:type m:val="skw"/>
                          <m:ctrlPr>
                            <a:rPr lang="en-US" i="1">
                              <a:latin typeface="Cambria Math" panose="02040503050406030204" pitchFamily="18" charset="0"/>
                            </a:rPr>
                          </m:ctrlPr>
                        </m:fPr>
                        <m:num>
                          <m:r>
                            <a:rPr lang="en-US" i="1">
                              <a:latin typeface="Cambria Math" panose="02040503050406030204" pitchFamily="18" charset="0"/>
                            </a:rPr>
                            <m:t>1</m:t>
                          </m:r>
                        </m:num>
                        <m:den>
                          <m:r>
                            <a:rPr lang="en-US" b="0" i="1">
                              <a:latin typeface="Cambria Math" panose="02040503050406030204" pitchFamily="18" charset="0"/>
                            </a:rPr>
                            <m:t>36</m:t>
                          </m:r>
                        </m:den>
                      </m:f>
                      <m:r>
                        <a:rPr lang="en-US" i="1">
                          <a:latin typeface="Cambria Math" panose="02040503050406030204" pitchFamily="18" charset="0"/>
                        </a:rPr>
                        <m:t>=</m:t>
                      </m:r>
                      <m:r>
                        <a:rPr lang="en-US" i="1">
                          <a:latin typeface="Cambria Math" panose="02040503050406030204" pitchFamily="18" charset="0"/>
                        </a:rPr>
                        <m:t>𝑝</m:t>
                      </m:r>
                      <m:r>
                        <a:rPr lang="en-US" i="1">
                          <a:latin typeface="Cambria Math" panose="02040503050406030204" pitchFamily="18" charset="0"/>
                        </a:rPr>
                        <m:t>(12)</m:t>
                      </m:r>
                    </m:oMath>
                  </m:oMathPara>
                </a14:m>
                <a:endParaRPr lang="en-US"/>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b="0" i="1">
                              <a:latin typeface="Cambria Math" panose="02040503050406030204" pitchFamily="18" charset="0"/>
                            </a:rPr>
                            <m:t>3</m:t>
                          </m:r>
                        </m:e>
                      </m:d>
                      <m:r>
                        <a:rPr lang="en-US" i="1">
                          <a:latin typeface="Cambria Math" panose="02040503050406030204" pitchFamily="18" charset="0"/>
                        </a:rPr>
                        <m:t>=</m:t>
                      </m:r>
                      <m:f>
                        <m:fPr>
                          <m:type m:val="skw"/>
                          <m:ctrlPr>
                            <a:rPr lang="en-US" i="1">
                              <a:latin typeface="Cambria Math" panose="02040503050406030204" pitchFamily="18" charset="0"/>
                            </a:rPr>
                          </m:ctrlPr>
                        </m:fPr>
                        <m:num>
                          <m:r>
                            <a:rPr lang="en-US" b="0" i="1">
                              <a:latin typeface="Cambria Math" panose="02040503050406030204" pitchFamily="18" charset="0"/>
                            </a:rPr>
                            <m:t>2</m:t>
                          </m:r>
                        </m:num>
                        <m:den>
                          <m:r>
                            <a:rPr lang="en-US" b="0" i="1">
                              <a:latin typeface="Cambria Math" panose="02040503050406030204" pitchFamily="18" charset="0"/>
                            </a:rPr>
                            <m:t>36</m:t>
                          </m:r>
                        </m:den>
                      </m:f>
                      <m:r>
                        <a:rPr lang="en-US" i="1">
                          <a:latin typeface="Cambria Math" panose="02040503050406030204" pitchFamily="18" charset="0"/>
                        </a:rPr>
                        <m:t>=</m:t>
                      </m:r>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1</m:t>
                          </m:r>
                          <m:r>
                            <a:rPr lang="en-US" b="0" i="1">
                              <a:latin typeface="Cambria Math" panose="02040503050406030204" pitchFamily="18" charset="0"/>
                            </a:rPr>
                            <m:t>1</m:t>
                          </m:r>
                        </m:e>
                      </m:d>
                    </m:oMath>
                  </m:oMathPara>
                </a14:m>
                <a:endParaRPr lang="en-US"/>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b="0" i="1">
                              <a:latin typeface="Cambria Math" panose="02040503050406030204" pitchFamily="18" charset="0"/>
                            </a:rPr>
                            <m:t>4</m:t>
                          </m:r>
                        </m:e>
                      </m:d>
                      <m:r>
                        <a:rPr lang="en-US" i="1">
                          <a:latin typeface="Cambria Math" panose="02040503050406030204" pitchFamily="18" charset="0"/>
                        </a:rPr>
                        <m:t>=</m:t>
                      </m:r>
                      <m:f>
                        <m:fPr>
                          <m:type m:val="skw"/>
                          <m:ctrlPr>
                            <a:rPr lang="en-US" i="1">
                              <a:latin typeface="Cambria Math" panose="02040503050406030204" pitchFamily="18" charset="0"/>
                            </a:rPr>
                          </m:ctrlPr>
                        </m:fPr>
                        <m:num>
                          <m:r>
                            <a:rPr lang="en-US" b="0" i="1">
                              <a:latin typeface="Cambria Math" panose="02040503050406030204" pitchFamily="18" charset="0"/>
                            </a:rPr>
                            <m:t>3</m:t>
                          </m:r>
                        </m:num>
                        <m:den>
                          <m:r>
                            <a:rPr lang="en-US" i="1">
                              <a:latin typeface="Cambria Math" panose="02040503050406030204" pitchFamily="18" charset="0"/>
                            </a:rPr>
                            <m:t>36</m:t>
                          </m:r>
                        </m:den>
                      </m:f>
                      <m:r>
                        <a:rPr lang="en-US" i="1">
                          <a:latin typeface="Cambria Math" panose="02040503050406030204" pitchFamily="18" charset="0"/>
                        </a:rPr>
                        <m:t>=</m:t>
                      </m:r>
                      <m:r>
                        <a:rPr lang="en-US" i="1">
                          <a:latin typeface="Cambria Math" panose="02040503050406030204" pitchFamily="18" charset="0"/>
                        </a:rPr>
                        <m:t>𝑝</m:t>
                      </m:r>
                      <m:r>
                        <a:rPr lang="en-US" i="1">
                          <a:latin typeface="Cambria Math" panose="02040503050406030204" pitchFamily="18" charset="0"/>
                        </a:rPr>
                        <m:t>(10)</m:t>
                      </m:r>
                    </m:oMath>
                  </m:oMathPara>
                </a14:m>
                <a:endParaRPr lang="en-US"/>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b="0" i="1">
                              <a:latin typeface="Cambria Math" panose="02040503050406030204" pitchFamily="18" charset="0"/>
                            </a:rPr>
                            <m:t>5</m:t>
                          </m:r>
                        </m:e>
                      </m:d>
                      <m:r>
                        <a:rPr lang="en-US" i="1">
                          <a:latin typeface="Cambria Math" panose="02040503050406030204" pitchFamily="18" charset="0"/>
                        </a:rPr>
                        <m:t>=</m:t>
                      </m:r>
                      <m:f>
                        <m:fPr>
                          <m:type m:val="skw"/>
                          <m:ctrlPr>
                            <a:rPr lang="en-US" i="1">
                              <a:latin typeface="Cambria Math" panose="02040503050406030204" pitchFamily="18" charset="0"/>
                            </a:rPr>
                          </m:ctrlPr>
                        </m:fPr>
                        <m:num>
                          <m:r>
                            <a:rPr lang="en-US" b="0" i="1">
                              <a:latin typeface="Cambria Math" panose="02040503050406030204" pitchFamily="18" charset="0"/>
                            </a:rPr>
                            <m:t>4</m:t>
                          </m:r>
                        </m:num>
                        <m:den>
                          <m:r>
                            <a:rPr lang="en-US" i="1">
                              <a:latin typeface="Cambria Math" panose="02040503050406030204" pitchFamily="18" charset="0"/>
                            </a:rPr>
                            <m:t>36</m:t>
                          </m:r>
                        </m:den>
                      </m:f>
                      <m:r>
                        <a:rPr lang="en-US" i="1">
                          <a:latin typeface="Cambria Math" panose="02040503050406030204" pitchFamily="18" charset="0"/>
                        </a:rPr>
                        <m:t>=</m:t>
                      </m:r>
                      <m:r>
                        <a:rPr lang="en-US" i="1">
                          <a:latin typeface="Cambria Math" panose="02040503050406030204" pitchFamily="18" charset="0"/>
                        </a:rPr>
                        <m:t>𝑝</m:t>
                      </m:r>
                      <m:d>
                        <m:dPr>
                          <m:ctrlPr>
                            <a:rPr lang="en-US" i="1">
                              <a:latin typeface="Cambria Math" panose="02040503050406030204" pitchFamily="18" charset="0"/>
                            </a:rPr>
                          </m:ctrlPr>
                        </m:dPr>
                        <m:e>
                          <m:r>
                            <a:rPr lang="en-US" b="0" i="1">
                              <a:latin typeface="Cambria Math" panose="02040503050406030204" pitchFamily="18" charset="0"/>
                            </a:rPr>
                            <m:t>9</m:t>
                          </m:r>
                        </m:e>
                      </m:d>
                    </m:oMath>
                  </m:oMathPara>
                </a14:m>
                <a:endParaRPr lang="en-US"/>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b="0" i="1">
                              <a:latin typeface="Cambria Math" panose="02040503050406030204" pitchFamily="18" charset="0"/>
                            </a:rPr>
                            <m:t>6</m:t>
                          </m:r>
                        </m:e>
                      </m:d>
                      <m:r>
                        <a:rPr lang="en-US" i="1">
                          <a:latin typeface="Cambria Math" panose="02040503050406030204" pitchFamily="18" charset="0"/>
                        </a:rPr>
                        <m:t>=</m:t>
                      </m:r>
                      <m:f>
                        <m:fPr>
                          <m:type m:val="skw"/>
                          <m:ctrlPr>
                            <a:rPr lang="en-US" i="1">
                              <a:latin typeface="Cambria Math" panose="02040503050406030204" pitchFamily="18" charset="0"/>
                            </a:rPr>
                          </m:ctrlPr>
                        </m:fPr>
                        <m:num>
                          <m:r>
                            <a:rPr lang="en-US" b="0" i="1">
                              <a:latin typeface="Cambria Math" panose="02040503050406030204" pitchFamily="18" charset="0"/>
                            </a:rPr>
                            <m:t>5</m:t>
                          </m:r>
                        </m:num>
                        <m:den>
                          <m:r>
                            <a:rPr lang="en-US" i="1">
                              <a:latin typeface="Cambria Math" panose="02040503050406030204" pitchFamily="18" charset="0"/>
                            </a:rPr>
                            <m:t>36</m:t>
                          </m:r>
                        </m:den>
                      </m:f>
                      <m:r>
                        <a:rPr lang="en-US" i="1">
                          <a:latin typeface="Cambria Math" panose="02040503050406030204" pitchFamily="18" charset="0"/>
                        </a:rPr>
                        <m:t>=</m:t>
                      </m:r>
                      <m:r>
                        <a:rPr lang="en-US" i="1">
                          <a:latin typeface="Cambria Math" panose="02040503050406030204" pitchFamily="18" charset="0"/>
                        </a:rPr>
                        <m:t>𝑝</m:t>
                      </m:r>
                      <m:d>
                        <m:dPr>
                          <m:ctrlPr>
                            <a:rPr lang="en-US" i="1">
                              <a:latin typeface="Cambria Math" panose="02040503050406030204" pitchFamily="18" charset="0"/>
                            </a:rPr>
                          </m:ctrlPr>
                        </m:dPr>
                        <m:e>
                          <m:r>
                            <a:rPr lang="en-US" b="0" i="1">
                              <a:latin typeface="Cambria Math" panose="02040503050406030204" pitchFamily="18" charset="0"/>
                            </a:rPr>
                            <m:t>8</m:t>
                          </m:r>
                        </m:e>
                      </m:d>
                    </m:oMath>
                  </m:oMathPara>
                </a14:m>
                <a:endParaRPr lang="en-US"/>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b="0" i="1">
                              <a:latin typeface="Cambria Math" panose="02040503050406030204" pitchFamily="18" charset="0"/>
                            </a:rPr>
                            <m:t>7</m:t>
                          </m:r>
                        </m:e>
                      </m:d>
                      <m:r>
                        <a:rPr lang="en-US" i="1">
                          <a:latin typeface="Cambria Math" panose="02040503050406030204" pitchFamily="18" charset="0"/>
                        </a:rPr>
                        <m:t>=</m:t>
                      </m:r>
                      <m:f>
                        <m:fPr>
                          <m:type m:val="skw"/>
                          <m:ctrlPr>
                            <a:rPr lang="en-US" i="1">
                              <a:latin typeface="Cambria Math" panose="02040503050406030204" pitchFamily="18" charset="0"/>
                            </a:rPr>
                          </m:ctrlPr>
                        </m:fPr>
                        <m:num>
                          <m:r>
                            <a:rPr lang="en-US" b="0" i="1">
                              <a:latin typeface="Cambria Math" panose="02040503050406030204" pitchFamily="18" charset="0"/>
                            </a:rPr>
                            <m:t>6</m:t>
                          </m:r>
                        </m:num>
                        <m:den>
                          <m:r>
                            <a:rPr lang="en-US" i="1">
                              <a:latin typeface="Cambria Math" panose="02040503050406030204" pitchFamily="18" charset="0"/>
                            </a:rPr>
                            <m:t>36</m:t>
                          </m:r>
                        </m:den>
                      </m:f>
                    </m:oMath>
                  </m:oMathPara>
                </a14:m>
                <a:endParaRPr lang="en-US"/>
              </a:p>
            </p:txBody>
          </p:sp>
        </mc:Choice>
        <mc:Fallback>
          <p:sp>
            <p:nvSpPr>
              <p:cNvPr id="3" name="Content Placeholder 2">
                <a:extLst>
                  <a:ext uri="{FF2B5EF4-FFF2-40B4-BE49-F238E27FC236}">
                    <a16:creationId xmlns:a16="http://schemas.microsoft.com/office/drawing/2014/main" id="{675096A2-E0E7-45C8-BCDB-89C39D830FE1}"/>
                  </a:ext>
                </a:extLst>
              </p:cNvPr>
              <p:cNvSpPr>
                <a:spLocks noGrp="1" noRot="1" noChangeAspect="1" noMove="1" noResize="1" noEditPoints="1" noAdjustHandles="1" noChangeArrowheads="1" noChangeShapeType="1" noTextEdit="1"/>
              </p:cNvSpPr>
              <p:nvPr>
                <p:ph idx="1"/>
              </p:nvPr>
            </p:nvSpPr>
            <p:spPr>
              <a:xfrm>
                <a:off x="685800" y="2194560"/>
                <a:ext cx="10820400" cy="4024125"/>
              </a:xfrm>
              <a:blipFill>
                <a:blip r:embed="rId3"/>
                <a:stretch>
                  <a:fillRect l="-732" t="-1970" b="-12727"/>
                </a:stretch>
              </a:blipFill>
            </p:spPr>
            <p:txBody>
              <a:bodyPr/>
              <a:lstStyle/>
              <a:p>
                <a:r>
                  <a:rPr lang="en-US">
                    <a:noFill/>
                  </a:rPr>
                  <a:t> </a:t>
                </a:r>
              </a:p>
            </p:txBody>
          </p:sp>
        </mc:Fallback>
      </mc:AlternateContent>
    </p:spTree>
    <p:extLst>
      <p:ext uri="{BB962C8B-B14F-4D97-AF65-F5344CB8AC3E}">
        <p14:creationId xmlns:p14="http://schemas.microsoft.com/office/powerpoint/2010/main" val="3543517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184FA60-56E6-4C39-B1D1-F8DA36DE1F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38A94F0-C4E1-4FC6-B0F8-C9E10B89152C}"/>
              </a:ext>
            </a:extLst>
          </p:cNvPr>
          <p:cNvSpPr>
            <a:spLocks noGrp="1"/>
          </p:cNvSpPr>
          <p:nvPr>
            <p:ph idx="1"/>
          </p:nvPr>
        </p:nvSpPr>
        <p:spPr>
          <a:xfrm>
            <a:off x="804334" y="630827"/>
            <a:ext cx="9222535" cy="3845311"/>
          </a:xfrm>
        </p:spPr>
        <p:txBody>
          <a:bodyPr anchor="ctr">
            <a:normAutofit/>
          </a:bodyPr>
          <a:lstStyle/>
          <a:p>
            <a:pPr marL="0" indent="0">
              <a:buNone/>
            </a:pPr>
            <a:r>
              <a:rPr lang="en-US" sz="2000"/>
              <a:t>In 1940, two mathematicians were planning to publish papers about random variables, and they were trying to decide what to call them by (random variable or chance variable, each preferred by one of the mathematicians).</a:t>
            </a:r>
          </a:p>
          <a:p>
            <a:pPr marL="0" indent="0">
              <a:buNone/>
            </a:pPr>
            <a:r>
              <a:rPr lang="en-US" sz="2000"/>
              <a:t>Given the subject matter, how do you suppose they decided?</a:t>
            </a:r>
          </a:p>
          <a:p>
            <a:pPr marL="0" indent="0">
              <a:buNone/>
            </a:pPr>
            <a:r>
              <a:rPr lang="en-US" sz="2000"/>
              <a:t>They flipped a coin, and we’ve been stuck with random variable ever since.</a:t>
            </a:r>
          </a:p>
        </p:txBody>
      </p:sp>
      <p:pic>
        <p:nvPicPr>
          <p:cNvPr id="10" name="Picture 9">
            <a:extLst>
              <a:ext uri="{FF2B5EF4-FFF2-40B4-BE49-F238E27FC236}">
                <a16:creationId xmlns:a16="http://schemas.microsoft.com/office/drawing/2014/main" id="{287356FD-82C7-4E0B-9494-355CAE397DA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alphaModFix amt="75000"/>
            <a:extLst>
              <a:ext uri="{28A0092B-C50C-407E-A947-70E740481C1C}">
                <a14:useLocalDpi xmlns:a14="http://schemas.microsoft.com/office/drawing/2010/main" val="0"/>
              </a:ext>
            </a:extLst>
          </a:blip>
          <a:srcRect r="62946" b="15805"/>
          <a:stretch/>
        </p:blipFill>
        <p:spPr>
          <a:xfrm rot="5400000" flipH="1" flipV="1">
            <a:off x="8887991" y="3553991"/>
            <a:ext cx="4517571" cy="2090448"/>
          </a:xfrm>
          <a:prstGeom prst="rect">
            <a:avLst/>
          </a:prstGeom>
          <a:noFill/>
        </p:spPr>
      </p:pic>
      <p:sp>
        <p:nvSpPr>
          <p:cNvPr id="2" name="Title 1">
            <a:extLst>
              <a:ext uri="{FF2B5EF4-FFF2-40B4-BE49-F238E27FC236}">
                <a16:creationId xmlns:a16="http://schemas.microsoft.com/office/drawing/2014/main" id="{42A31ADB-9F91-4850-AB7C-E89146E8E551}"/>
              </a:ext>
            </a:extLst>
          </p:cNvPr>
          <p:cNvSpPr>
            <a:spLocks noGrp="1"/>
          </p:cNvSpPr>
          <p:nvPr>
            <p:ph type="title"/>
          </p:nvPr>
        </p:nvSpPr>
        <p:spPr>
          <a:xfrm>
            <a:off x="1001486" y="4771908"/>
            <a:ext cx="9845190" cy="1293028"/>
          </a:xfrm>
        </p:spPr>
        <p:txBody>
          <a:bodyPr>
            <a:normAutofit/>
          </a:bodyPr>
          <a:lstStyle/>
          <a:p>
            <a:pPr algn="l"/>
            <a:r>
              <a:rPr lang="en-US"/>
              <a:t>Random Variables: Origins</a:t>
            </a:r>
          </a:p>
        </p:txBody>
      </p:sp>
    </p:spTree>
    <p:extLst>
      <p:ext uri="{BB962C8B-B14F-4D97-AF65-F5344CB8AC3E}">
        <p14:creationId xmlns:p14="http://schemas.microsoft.com/office/powerpoint/2010/main" val="3130814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EA5387D-64D8-4D6C-B109-FF4E81DF60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28CABB85-1B9B-4DAF-AD0B-ABADDB882D16}"/>
              </a:ext>
            </a:extLst>
          </p:cNvPr>
          <p:cNvPicPr>
            <a:picLocks noChangeAspect="1"/>
          </p:cNvPicPr>
          <p:nvPr/>
        </p:nvPicPr>
        <p:blipFill rotWithShape="1">
          <a:blip r:embed="rId2">
            <a:alphaModFix amt="30000"/>
          </a:blip>
          <a:srcRect t="19239" b="5761"/>
          <a:stretch/>
        </p:blipFill>
        <p:spPr>
          <a:xfrm>
            <a:off x="20" y="10"/>
            <a:ext cx="12191980" cy="6857990"/>
          </a:xfrm>
          <a:prstGeom prst="rect">
            <a:avLst/>
          </a:prstGeom>
        </p:spPr>
      </p:pic>
      <p:sp>
        <p:nvSpPr>
          <p:cNvPr id="2" name="Title 1">
            <a:extLst>
              <a:ext uri="{FF2B5EF4-FFF2-40B4-BE49-F238E27FC236}">
                <a16:creationId xmlns:a16="http://schemas.microsoft.com/office/drawing/2014/main" id="{6462F949-E13E-4777-8A6A-71FE895A9612}"/>
              </a:ext>
            </a:extLst>
          </p:cNvPr>
          <p:cNvSpPr>
            <a:spLocks noGrp="1"/>
          </p:cNvSpPr>
          <p:nvPr>
            <p:ph type="title"/>
          </p:nvPr>
        </p:nvSpPr>
        <p:spPr>
          <a:xfrm>
            <a:off x="2895600" y="764373"/>
            <a:ext cx="8610600" cy="1293028"/>
          </a:xfrm>
        </p:spPr>
        <p:txBody>
          <a:bodyPr>
            <a:normAutofit/>
          </a:bodyPr>
          <a:lstStyle/>
          <a:p>
            <a:r>
              <a:rPr lang="en-US"/>
              <a:t>Expectation</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D4230D7C-7FD7-4020-AE78-08FF0B760A68}"/>
                  </a:ext>
                </a:extLst>
              </p:cNvPr>
              <p:cNvSpPr>
                <a:spLocks noGrp="1"/>
              </p:cNvSpPr>
              <p:nvPr>
                <p:ph idx="1"/>
              </p:nvPr>
            </p:nvSpPr>
            <p:spPr>
              <a:xfrm>
                <a:off x="685800" y="2194560"/>
                <a:ext cx="10820400" cy="4024125"/>
              </a:xfrm>
            </p:spPr>
            <p:txBody>
              <a:bodyPr>
                <a:normAutofit/>
              </a:bodyPr>
              <a:lstStyle/>
              <a:p>
                <a:pPr marL="0" indent="0">
                  <a:buNone/>
                </a:pPr>
                <a:r>
                  <a:rPr lang="en-US" sz="2000"/>
                  <a:t>The </a:t>
                </a:r>
                <a:r>
                  <a:rPr lang="en-US" sz="2000" b="1"/>
                  <a:t>Expected Value</a:t>
                </a:r>
                <a:r>
                  <a:rPr lang="en-US" sz="2000"/>
                  <a:t> E(X) of a random variable X is the average value outputted by X.  That is:</a:t>
                </a:r>
              </a:p>
              <a:p>
                <a:pPr marL="0" indent="0">
                  <a:buNone/>
                </a:pPr>
                <a14:m>
                  <m:oMathPara xmlns:m="http://schemas.openxmlformats.org/officeDocument/2006/math">
                    <m:oMathParaPr>
                      <m:jc m:val="centerGroup"/>
                    </m:oMathParaPr>
                    <m:oMath xmlns:m="http://schemas.openxmlformats.org/officeDocument/2006/math">
                      <m:r>
                        <a:rPr lang="en-US" sz="2000" b="0" i="1">
                          <a:latin typeface="Cambria Math" panose="02040503050406030204" pitchFamily="18" charset="0"/>
                        </a:rPr>
                        <m:t>𝐸</m:t>
                      </m:r>
                      <m:d>
                        <m:dPr>
                          <m:ctrlPr>
                            <a:rPr lang="en-US" sz="2000" b="0" i="1">
                              <a:latin typeface="Cambria Math" panose="02040503050406030204" pitchFamily="18" charset="0"/>
                            </a:rPr>
                          </m:ctrlPr>
                        </m:dPr>
                        <m:e>
                          <m:r>
                            <a:rPr lang="en-US" sz="2000" b="0" i="1">
                              <a:latin typeface="Cambria Math" panose="02040503050406030204" pitchFamily="18" charset="0"/>
                            </a:rPr>
                            <m:t>𝑋</m:t>
                          </m:r>
                        </m:e>
                      </m:d>
                      <m:r>
                        <a:rPr lang="en-US" sz="2000" b="0" i="1">
                          <a:latin typeface="Cambria Math" panose="02040503050406030204" pitchFamily="18" charset="0"/>
                        </a:rPr>
                        <m:t>=</m:t>
                      </m:r>
                      <m:nary>
                        <m:naryPr>
                          <m:chr m:val="∑"/>
                          <m:supHide m:val="on"/>
                          <m:ctrlPr>
                            <a:rPr lang="en-US" sz="2000" b="0" i="1">
                              <a:latin typeface="Cambria Math" panose="02040503050406030204" pitchFamily="18" charset="0"/>
                            </a:rPr>
                          </m:ctrlPr>
                        </m:naryPr>
                        <m:sub>
                          <m:r>
                            <m:rPr>
                              <m:brk m:alnAt="7"/>
                            </m:rPr>
                            <a:rPr lang="en-US" sz="2000" b="0" i="1">
                              <a:latin typeface="Cambria Math" panose="02040503050406030204" pitchFamily="18" charset="0"/>
                            </a:rPr>
                            <m:t>𝑠</m:t>
                          </m:r>
                          <m:r>
                            <a:rPr lang="en-US" sz="2000" b="0" i="1">
                              <a:latin typeface="Cambria Math" panose="02040503050406030204" pitchFamily="18" charset="0"/>
                              <a:ea typeface="Cambria Math" panose="02040503050406030204" pitchFamily="18" charset="0"/>
                            </a:rPr>
                            <m:t>∈</m:t>
                          </m:r>
                          <m:r>
                            <a:rPr lang="en-US" sz="2000" b="0" i="1">
                              <a:latin typeface="Cambria Math" panose="02040503050406030204" pitchFamily="18" charset="0"/>
                            </a:rPr>
                            <m:t>𝑆</m:t>
                          </m:r>
                        </m:sub>
                        <m:sup/>
                        <m:e>
                          <m:r>
                            <a:rPr lang="en-US" sz="2000" b="0" i="1">
                              <a:latin typeface="Cambria Math" panose="02040503050406030204" pitchFamily="18" charset="0"/>
                            </a:rPr>
                            <m:t>𝑝</m:t>
                          </m:r>
                          <m:r>
                            <a:rPr lang="en-US" sz="2000" b="0" i="1">
                              <a:latin typeface="Cambria Math" panose="02040503050406030204" pitchFamily="18" charset="0"/>
                            </a:rPr>
                            <m:t>(</m:t>
                          </m:r>
                          <m:r>
                            <a:rPr lang="en-US" sz="2000" b="0" i="1">
                              <a:latin typeface="Cambria Math" panose="02040503050406030204" pitchFamily="18" charset="0"/>
                            </a:rPr>
                            <m:t>𝑠</m:t>
                          </m:r>
                          <m:r>
                            <a:rPr lang="en-US" sz="2000" b="0" i="1">
                              <a:latin typeface="Cambria Math" panose="02040503050406030204" pitchFamily="18" charset="0"/>
                            </a:rPr>
                            <m:t>)∙</m:t>
                          </m:r>
                          <m:r>
                            <a:rPr lang="en-US" sz="2000" b="0" i="1">
                              <a:latin typeface="Cambria Math" panose="02040503050406030204" pitchFamily="18" charset="0"/>
                              <a:ea typeface="Cambria Math" panose="02040503050406030204" pitchFamily="18" charset="0"/>
                            </a:rPr>
                            <m:t>𝑋</m:t>
                          </m:r>
                          <m:r>
                            <a:rPr lang="en-US" sz="2000" b="0" i="1">
                              <a:latin typeface="Cambria Math" panose="02040503050406030204" pitchFamily="18" charset="0"/>
                              <a:ea typeface="Cambria Math" panose="02040503050406030204" pitchFamily="18" charset="0"/>
                            </a:rPr>
                            <m:t>(</m:t>
                          </m:r>
                          <m:r>
                            <a:rPr lang="en-US" sz="2000" b="0" i="1">
                              <a:latin typeface="Cambria Math" panose="02040503050406030204" pitchFamily="18" charset="0"/>
                              <a:ea typeface="Cambria Math" panose="02040503050406030204" pitchFamily="18" charset="0"/>
                            </a:rPr>
                            <m:t>𝑠</m:t>
                          </m:r>
                          <m:r>
                            <a:rPr lang="en-US" sz="2000" b="0" i="1">
                              <a:latin typeface="Cambria Math" panose="02040503050406030204" pitchFamily="18" charset="0"/>
                              <a:ea typeface="Cambria Math" panose="02040503050406030204" pitchFamily="18" charset="0"/>
                            </a:rPr>
                            <m:t>)</m:t>
                          </m:r>
                        </m:e>
                      </m:nary>
                    </m:oMath>
                  </m:oMathPara>
                </a14:m>
                <a:endParaRPr lang="en-US" sz="2000"/>
              </a:p>
              <a:p>
                <a:pPr marL="0" indent="0">
                  <a:buNone/>
                </a:pPr>
                <a:r>
                  <a:rPr lang="en-US" sz="2000"/>
                  <a:t>What is the expected value of a fair die roll?</a:t>
                </a:r>
                <a:br>
                  <a:rPr lang="en-US" sz="2000"/>
                </a:br>
                <a:endParaRPr lang="en-US" sz="2000"/>
              </a:p>
              <a:p>
                <a:pPr marL="0" indent="0">
                  <a:buNone/>
                </a:pPr>
                <a14:m>
                  <m:oMathPara xmlns:m="http://schemas.openxmlformats.org/officeDocument/2006/math">
                    <m:oMathParaPr>
                      <m:jc m:val="centerGroup"/>
                    </m:oMathParaPr>
                    <m:oMath xmlns:m="http://schemas.openxmlformats.org/officeDocument/2006/math">
                      <m:f>
                        <m:fPr>
                          <m:type m:val="skw"/>
                          <m:ctrlPr>
                            <a:rPr lang="en-US" sz="2000" i="1">
                              <a:latin typeface="Cambria Math" panose="02040503050406030204" pitchFamily="18" charset="0"/>
                            </a:rPr>
                          </m:ctrlPr>
                        </m:fPr>
                        <m:num>
                          <m:r>
                            <a:rPr lang="en-US" sz="2000" b="0" i="1">
                              <a:latin typeface="Cambria Math" panose="02040503050406030204" pitchFamily="18" charset="0"/>
                            </a:rPr>
                            <m:t>1</m:t>
                          </m:r>
                        </m:num>
                        <m:den>
                          <m:r>
                            <a:rPr lang="en-US" sz="2000" b="0" i="1">
                              <a:latin typeface="Cambria Math" panose="02040503050406030204" pitchFamily="18" charset="0"/>
                            </a:rPr>
                            <m:t>6</m:t>
                          </m:r>
                        </m:den>
                      </m:f>
                      <m:r>
                        <a:rPr lang="en-US" sz="2000" i="1">
                          <a:latin typeface="Cambria Math" panose="02040503050406030204" pitchFamily="18" charset="0"/>
                          <a:ea typeface="Cambria Math" panose="02040503050406030204" pitchFamily="18" charset="0"/>
                        </a:rPr>
                        <m:t>∙</m:t>
                      </m:r>
                      <m:r>
                        <a:rPr lang="en-US" sz="2000" b="0" i="1">
                          <a:latin typeface="Cambria Math" panose="02040503050406030204" pitchFamily="18" charset="0"/>
                          <a:ea typeface="Cambria Math" panose="02040503050406030204" pitchFamily="18" charset="0"/>
                        </a:rPr>
                        <m:t>1+</m:t>
                      </m:r>
                      <m:f>
                        <m:fPr>
                          <m:type m:val="skw"/>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6</m:t>
                          </m:r>
                        </m:den>
                      </m:f>
                      <m:r>
                        <a:rPr lang="en-US" sz="2000" i="1">
                          <a:latin typeface="Cambria Math" panose="02040503050406030204" pitchFamily="18" charset="0"/>
                          <a:ea typeface="Cambria Math" panose="02040503050406030204" pitchFamily="18" charset="0"/>
                        </a:rPr>
                        <m:t>∙</m:t>
                      </m:r>
                      <m:r>
                        <a:rPr lang="en-US" sz="2000" b="0" i="1">
                          <a:latin typeface="Cambria Math" panose="02040503050406030204" pitchFamily="18" charset="0"/>
                          <a:ea typeface="Cambria Math" panose="02040503050406030204" pitchFamily="18" charset="0"/>
                        </a:rPr>
                        <m:t>2</m:t>
                      </m:r>
                      <m:r>
                        <a:rPr lang="en-US" sz="2000" i="1">
                          <a:latin typeface="Cambria Math" panose="02040503050406030204" pitchFamily="18" charset="0"/>
                          <a:ea typeface="Cambria Math" panose="02040503050406030204" pitchFamily="18" charset="0"/>
                        </a:rPr>
                        <m:t>+</m:t>
                      </m:r>
                      <m:f>
                        <m:fPr>
                          <m:type m:val="skw"/>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6</m:t>
                          </m:r>
                        </m:den>
                      </m:f>
                      <m:r>
                        <a:rPr lang="en-US" sz="2000" i="1">
                          <a:latin typeface="Cambria Math" panose="02040503050406030204" pitchFamily="18" charset="0"/>
                          <a:ea typeface="Cambria Math" panose="02040503050406030204" pitchFamily="18" charset="0"/>
                        </a:rPr>
                        <m:t>∙</m:t>
                      </m:r>
                      <m:r>
                        <a:rPr lang="en-US" sz="2000" b="0" i="1">
                          <a:latin typeface="Cambria Math" panose="02040503050406030204" pitchFamily="18" charset="0"/>
                          <a:ea typeface="Cambria Math" panose="02040503050406030204" pitchFamily="18" charset="0"/>
                        </a:rPr>
                        <m:t>3</m:t>
                      </m:r>
                      <m:r>
                        <a:rPr lang="en-US" sz="2000" i="1">
                          <a:latin typeface="Cambria Math" panose="02040503050406030204" pitchFamily="18" charset="0"/>
                          <a:ea typeface="Cambria Math" panose="02040503050406030204" pitchFamily="18" charset="0"/>
                        </a:rPr>
                        <m:t>+</m:t>
                      </m:r>
                      <m:f>
                        <m:fPr>
                          <m:type m:val="skw"/>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6</m:t>
                          </m:r>
                        </m:den>
                      </m:f>
                      <m:r>
                        <a:rPr lang="en-US" sz="2000" i="1">
                          <a:latin typeface="Cambria Math" panose="02040503050406030204" pitchFamily="18" charset="0"/>
                          <a:ea typeface="Cambria Math" panose="02040503050406030204" pitchFamily="18" charset="0"/>
                        </a:rPr>
                        <m:t>∙</m:t>
                      </m:r>
                      <m:r>
                        <a:rPr lang="en-US" sz="2000" b="0" i="1">
                          <a:latin typeface="Cambria Math" panose="02040503050406030204" pitchFamily="18" charset="0"/>
                          <a:ea typeface="Cambria Math" panose="02040503050406030204" pitchFamily="18" charset="0"/>
                        </a:rPr>
                        <m:t>4</m:t>
                      </m:r>
                      <m:r>
                        <a:rPr lang="en-US" sz="2000" i="1">
                          <a:latin typeface="Cambria Math" panose="02040503050406030204" pitchFamily="18" charset="0"/>
                          <a:ea typeface="Cambria Math" panose="02040503050406030204" pitchFamily="18" charset="0"/>
                        </a:rPr>
                        <m:t>+</m:t>
                      </m:r>
                      <m:f>
                        <m:fPr>
                          <m:type m:val="skw"/>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6</m:t>
                          </m:r>
                        </m:den>
                      </m:f>
                      <m:r>
                        <a:rPr lang="en-US" sz="2000" i="1">
                          <a:latin typeface="Cambria Math" panose="02040503050406030204" pitchFamily="18" charset="0"/>
                          <a:ea typeface="Cambria Math" panose="02040503050406030204" pitchFamily="18" charset="0"/>
                        </a:rPr>
                        <m:t>∙</m:t>
                      </m:r>
                      <m:r>
                        <a:rPr lang="en-US" sz="2000" b="0" i="1">
                          <a:latin typeface="Cambria Math" panose="02040503050406030204" pitchFamily="18" charset="0"/>
                          <a:ea typeface="Cambria Math" panose="02040503050406030204" pitchFamily="18" charset="0"/>
                        </a:rPr>
                        <m:t>5</m:t>
                      </m:r>
                      <m:r>
                        <a:rPr lang="en-US" sz="2000" i="1">
                          <a:latin typeface="Cambria Math" panose="02040503050406030204" pitchFamily="18" charset="0"/>
                          <a:ea typeface="Cambria Math" panose="02040503050406030204" pitchFamily="18" charset="0"/>
                        </a:rPr>
                        <m:t>+</m:t>
                      </m:r>
                      <m:f>
                        <m:fPr>
                          <m:type m:val="skw"/>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6</m:t>
                          </m:r>
                        </m:den>
                      </m:f>
                      <m:r>
                        <a:rPr lang="en-US" sz="2000" i="1">
                          <a:latin typeface="Cambria Math" panose="02040503050406030204" pitchFamily="18" charset="0"/>
                          <a:ea typeface="Cambria Math" panose="02040503050406030204" pitchFamily="18" charset="0"/>
                        </a:rPr>
                        <m:t>∙</m:t>
                      </m:r>
                      <m:r>
                        <a:rPr lang="en-US" sz="2000" b="0" i="1">
                          <a:latin typeface="Cambria Math" panose="02040503050406030204" pitchFamily="18" charset="0"/>
                          <a:ea typeface="Cambria Math" panose="02040503050406030204" pitchFamily="18" charset="0"/>
                        </a:rPr>
                        <m:t>6=3.5</m:t>
                      </m:r>
                    </m:oMath>
                  </m:oMathPara>
                </a14:m>
                <a:endParaRPr lang="en-US" sz="2000" b="0">
                  <a:ea typeface="Cambria Math" panose="02040503050406030204" pitchFamily="18" charset="0"/>
                </a:endParaRPr>
              </a:p>
              <a:p>
                <a:pPr marL="0" indent="0">
                  <a:buNone/>
                </a:pPr>
                <a:r>
                  <a:rPr lang="en-US" sz="2000"/>
                  <a:t>Given n Bernoulli trials, each with probability of success p, what is the expected number of successes?</a:t>
                </a:r>
              </a:p>
              <a:p>
                <a:pPr marL="0" indent="0">
                  <a:buNone/>
                </a:pPr>
                <a:r>
                  <a:rPr lang="en-US" sz="2000"/>
                  <a:t>np</a:t>
                </a:r>
              </a:p>
              <a:p>
                <a:pPr marL="0" indent="0">
                  <a:buNone/>
                </a:pPr>
                <a:r>
                  <a:rPr lang="en-US" sz="2000"/>
                  <a:t>Wait… why could we do that?</a:t>
                </a:r>
              </a:p>
            </p:txBody>
          </p:sp>
        </mc:Choice>
        <mc:Fallback>
          <p:sp>
            <p:nvSpPr>
              <p:cNvPr id="3" name="Content Placeholder 2">
                <a:extLst>
                  <a:ext uri="{FF2B5EF4-FFF2-40B4-BE49-F238E27FC236}">
                    <a16:creationId xmlns:a16="http://schemas.microsoft.com/office/drawing/2014/main" id="{D4230D7C-7FD7-4020-AE78-08FF0B760A68}"/>
                  </a:ext>
                </a:extLst>
              </p:cNvPr>
              <p:cNvSpPr>
                <a:spLocks noGrp="1" noRot="1" noChangeAspect="1" noMove="1" noResize="1" noEditPoints="1" noAdjustHandles="1" noChangeArrowheads="1" noChangeShapeType="1" noTextEdit="1"/>
              </p:cNvSpPr>
              <p:nvPr>
                <p:ph idx="1"/>
              </p:nvPr>
            </p:nvSpPr>
            <p:spPr>
              <a:xfrm>
                <a:off x="685800" y="2194560"/>
                <a:ext cx="10820400" cy="4024125"/>
              </a:xfrm>
              <a:blipFill>
                <a:blip r:embed="rId3"/>
                <a:stretch>
                  <a:fillRect l="-620" t="-1515" r="-563"/>
                </a:stretch>
              </a:blipFill>
            </p:spPr>
            <p:txBody>
              <a:bodyPr/>
              <a:lstStyle/>
              <a:p>
                <a:r>
                  <a:rPr lang="en-US">
                    <a:noFill/>
                  </a:rPr>
                  <a:t> </a:t>
                </a:r>
              </a:p>
            </p:txBody>
          </p:sp>
        </mc:Fallback>
      </mc:AlternateContent>
    </p:spTree>
    <p:extLst>
      <p:ext uri="{BB962C8B-B14F-4D97-AF65-F5344CB8AC3E}">
        <p14:creationId xmlns:p14="http://schemas.microsoft.com/office/powerpoint/2010/main" val="189863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3000"/>
                <a:shade val="98000"/>
                <a:satMod val="150000"/>
                <a:lumMod val="102000"/>
              </a:schemeClr>
            </a:gs>
            <a:gs pos="50000">
              <a:schemeClr val="bg1">
                <a:tint val="98000"/>
                <a:shade val="90000"/>
                <a:satMod val="130000"/>
                <a:lumMod val="103000"/>
              </a:schemeClr>
            </a:gs>
            <a:gs pos="100000">
              <a:schemeClr val="bg1">
                <a:shade val="63000"/>
                <a:satMod val="120000"/>
              </a:schemeClr>
            </a:gs>
          </a:gsLst>
          <a:lin ang="5400000" scaled="0"/>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FECDA1F-977F-40AF-840D-D05BB091DD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86000"/>
            <a:ext cx="12192000" cy="457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B9FECD2-89B7-4AC3-8D54-9733D60AF2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286000"/>
          </a:xfrm>
          <a:prstGeom prst="rect">
            <a:avLst/>
          </a:prstGeom>
          <a:solidFill>
            <a:schemeClr val="tx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2F54C189-4A4C-4899-9585-5281DA208D0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1">
            <a:extLst>
              <a:ext uri="{FF2B5EF4-FFF2-40B4-BE49-F238E27FC236}">
                <a16:creationId xmlns:a16="http://schemas.microsoft.com/office/drawing/2014/main" id="{838A49BE-3A23-4B1B-90C4-348D2478E175}"/>
              </a:ext>
            </a:extLst>
          </p:cNvPr>
          <p:cNvSpPr>
            <a:spLocks noGrp="1"/>
          </p:cNvSpPr>
          <p:nvPr>
            <p:ph type="title"/>
          </p:nvPr>
        </p:nvSpPr>
        <p:spPr>
          <a:xfrm>
            <a:off x="2186153" y="764373"/>
            <a:ext cx="9320048" cy="1293028"/>
          </a:xfrm>
        </p:spPr>
        <p:txBody>
          <a:bodyPr>
            <a:normAutofit/>
          </a:bodyPr>
          <a:lstStyle/>
          <a:p>
            <a:r>
              <a:rPr lang="en-US">
                <a:solidFill>
                  <a:schemeClr val="bg1"/>
                </a:solidFill>
              </a:rPr>
              <a:t>Linearity of Expectations</a:t>
            </a:r>
          </a:p>
        </p:txBody>
      </p:sp>
      <p:sp>
        <p:nvSpPr>
          <p:cNvPr id="3" name="Content Placeholder 2">
            <a:extLst>
              <a:ext uri="{FF2B5EF4-FFF2-40B4-BE49-F238E27FC236}">
                <a16:creationId xmlns:a16="http://schemas.microsoft.com/office/drawing/2014/main" id="{D16E3B50-C36D-49DD-A00F-CD6622AAA6B8}"/>
              </a:ext>
            </a:extLst>
          </p:cNvPr>
          <p:cNvSpPr>
            <a:spLocks noGrp="1"/>
          </p:cNvSpPr>
          <p:nvPr>
            <p:ph idx="1"/>
          </p:nvPr>
        </p:nvSpPr>
        <p:spPr>
          <a:xfrm>
            <a:off x="685800" y="2743200"/>
            <a:ext cx="10820400" cy="3475485"/>
          </a:xfrm>
        </p:spPr>
        <p:txBody>
          <a:bodyPr>
            <a:normAutofit/>
          </a:bodyPr>
          <a:lstStyle/>
          <a:p>
            <a:pPr marL="0" indent="0">
              <a:buNone/>
            </a:pPr>
            <a:r>
              <a:rPr lang="en-US" sz="1700"/>
              <a:t>E(X</a:t>
            </a:r>
            <a:r>
              <a:rPr lang="en-US" sz="1700" baseline="-25000"/>
              <a:t>1</a:t>
            </a:r>
            <a:r>
              <a:rPr lang="en-US" sz="1700"/>
              <a:t>+…+ </a:t>
            </a:r>
            <a:r>
              <a:rPr lang="en-US" sz="1700" err="1"/>
              <a:t>X</a:t>
            </a:r>
            <a:r>
              <a:rPr lang="en-US" sz="1700" baseline="-25000" err="1"/>
              <a:t>n</a:t>
            </a:r>
            <a:r>
              <a:rPr lang="en-US" sz="1700"/>
              <a:t>) = E(X</a:t>
            </a:r>
            <a:r>
              <a:rPr lang="en-US" sz="1700" baseline="-25000"/>
              <a:t>1</a:t>
            </a:r>
            <a:r>
              <a:rPr lang="en-US" sz="1700"/>
              <a:t>) + … + E(</a:t>
            </a:r>
            <a:r>
              <a:rPr lang="en-US" sz="1700" err="1"/>
              <a:t>X</a:t>
            </a:r>
            <a:r>
              <a:rPr lang="en-US" sz="1700" baseline="-25000" err="1"/>
              <a:t>n</a:t>
            </a:r>
            <a:r>
              <a:rPr lang="en-US" sz="1700"/>
              <a:t>)</a:t>
            </a:r>
          </a:p>
          <a:p>
            <a:pPr marL="0" indent="0">
              <a:buNone/>
            </a:pPr>
            <a:r>
              <a:rPr lang="en-US" sz="1700"/>
              <a:t>E(</a:t>
            </a:r>
            <a:r>
              <a:rPr lang="en-US" sz="1700" err="1"/>
              <a:t>a∙X</a:t>
            </a:r>
            <a:r>
              <a:rPr lang="en-US" sz="1700"/>
              <a:t> + b) = a ∙ E(X) + b</a:t>
            </a:r>
          </a:p>
          <a:p>
            <a:pPr marL="0" indent="0">
              <a:buNone/>
            </a:pPr>
            <a:r>
              <a:rPr lang="en-US" sz="1700"/>
              <a:t>That is, if you want to calculate the expected number of successes over n trials, you can calculate the expected number of successes for the 1</a:t>
            </a:r>
            <a:r>
              <a:rPr lang="en-US" sz="1700" baseline="30000"/>
              <a:t>st</a:t>
            </a:r>
            <a:r>
              <a:rPr lang="en-US" sz="1700"/>
              <a:t> trial, and the 2</a:t>
            </a:r>
            <a:r>
              <a:rPr lang="en-US" sz="1700" baseline="30000"/>
              <a:t>nd</a:t>
            </a:r>
            <a:r>
              <a:rPr lang="en-US" sz="1700"/>
              <a:t> trial, and the 3</a:t>
            </a:r>
            <a:r>
              <a:rPr lang="en-US" sz="1700" baseline="30000"/>
              <a:t>rd</a:t>
            </a:r>
            <a:r>
              <a:rPr lang="en-US" sz="1700"/>
              <a:t> trial, </a:t>
            </a:r>
            <a:r>
              <a:rPr lang="en-US" sz="1700" err="1"/>
              <a:t>etc</a:t>
            </a:r>
            <a:r>
              <a:rPr lang="en-US" sz="1700"/>
              <a:t>, and add them all up.</a:t>
            </a:r>
          </a:p>
          <a:p>
            <a:pPr marL="0" indent="0">
              <a:buNone/>
            </a:pPr>
            <a:r>
              <a:rPr lang="en-US" sz="1700"/>
              <a:t>What is the expected value of the sum of 3 fair dice?</a:t>
            </a:r>
          </a:p>
          <a:p>
            <a:pPr marL="0" indent="0">
              <a:buNone/>
            </a:pPr>
            <a:r>
              <a:rPr lang="en-US" sz="1700"/>
              <a:t>3 ∙ 3.5 = 10.5</a:t>
            </a:r>
          </a:p>
          <a:p>
            <a:pPr marL="0" indent="0">
              <a:buNone/>
            </a:pPr>
            <a:r>
              <a:rPr lang="en-US" sz="1700"/>
              <a:t>Professor Slacker hates grading, and just assigned each student a grade (A, B, C, or D) </a:t>
            </a:r>
            <a:r>
              <a:rPr lang="en-US" sz="1700" err="1"/>
              <a:t>u.a.r</a:t>
            </a:r>
            <a:r>
              <a:rPr lang="en-US" sz="1700"/>
              <a:t>.  If he had actually bothered to grade, he would have given 25% of students each grade.  What is the expected percentage of students that got the correct grade?</a:t>
            </a:r>
          </a:p>
          <a:p>
            <a:pPr marL="0" indent="0">
              <a:buNone/>
            </a:pPr>
            <a:r>
              <a:rPr lang="en-US" sz="1700"/>
              <a:t>25%</a:t>
            </a:r>
          </a:p>
        </p:txBody>
      </p:sp>
    </p:spTree>
    <p:extLst>
      <p:ext uri="{BB962C8B-B14F-4D97-AF65-F5344CB8AC3E}">
        <p14:creationId xmlns:p14="http://schemas.microsoft.com/office/powerpoint/2010/main" val="3329861606"/>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3000"/>
                <a:shade val="98000"/>
                <a:satMod val="150000"/>
                <a:lumMod val="102000"/>
              </a:schemeClr>
            </a:gs>
            <a:gs pos="50000">
              <a:schemeClr val="bg1">
                <a:tint val="98000"/>
                <a:shade val="90000"/>
                <a:satMod val="130000"/>
                <a:lumMod val="103000"/>
              </a:schemeClr>
            </a:gs>
            <a:gs pos="100000">
              <a:schemeClr val="bg1">
                <a:shade val="63000"/>
                <a:satMod val="120000"/>
              </a:schemeClr>
            </a:gs>
          </a:gsLst>
          <a:lin ang="5400000" scaled="0"/>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6A3F16E-CC60-4737-8CBB-9568A351D3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1DF0223-319F-4994-B560-91EB534DB718}"/>
              </a:ext>
            </a:extLst>
          </p:cNvPr>
          <p:cNvSpPr>
            <a:spLocks noGrp="1"/>
          </p:cNvSpPr>
          <p:nvPr>
            <p:ph type="title"/>
          </p:nvPr>
        </p:nvSpPr>
        <p:spPr>
          <a:xfrm>
            <a:off x="4090507" y="764372"/>
            <a:ext cx="7434070" cy="1432289"/>
          </a:xfrm>
        </p:spPr>
        <p:txBody>
          <a:bodyPr>
            <a:normAutofit/>
          </a:bodyPr>
          <a:lstStyle/>
          <a:p>
            <a:r>
              <a:rPr lang="en-US"/>
              <a:t>Practice</a:t>
            </a:r>
          </a:p>
        </p:txBody>
      </p:sp>
      <p:sp>
        <p:nvSpPr>
          <p:cNvPr id="10" name="Rectangle 9">
            <a:extLst>
              <a:ext uri="{FF2B5EF4-FFF2-40B4-BE49-F238E27FC236}">
                <a16:creationId xmlns:a16="http://schemas.microsoft.com/office/drawing/2014/main" id="{C0DABE73-66EA-42B0-AB0A-9FB1C0AD7A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06393" cy="6858000"/>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a:effectLst>
            <a:outerShdw blurRad="635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pic>
        <p:nvPicPr>
          <p:cNvPr id="12" name="Picture 11">
            <a:extLst>
              <a:ext uri="{FF2B5EF4-FFF2-40B4-BE49-F238E27FC236}">
                <a16:creationId xmlns:a16="http://schemas.microsoft.com/office/drawing/2014/main" id="{1E4917B9-5D95-4999-9E13-3568EDD4234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531" r="43746" b="531"/>
          <a:stretch/>
        </p:blipFill>
        <p:spPr>
          <a:xfrm rot="5400000" flipH="1" flipV="1">
            <a:off x="-1264032" y="2187576"/>
            <a:ext cx="6857999" cy="2482850"/>
          </a:xfrm>
          <a:prstGeom prst="rect">
            <a:avLst/>
          </a:prstGeom>
        </p:spPr>
      </p:pic>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51749373-37B1-4FB6-BC33-7AC025B50C45}"/>
                  </a:ext>
                </a:extLst>
              </p:cNvPr>
              <p:cNvSpPr>
                <a:spLocks noGrp="1"/>
              </p:cNvSpPr>
              <p:nvPr>
                <p:ph idx="1"/>
              </p:nvPr>
            </p:nvSpPr>
            <p:spPr>
              <a:xfrm>
                <a:off x="4090507" y="2628900"/>
                <a:ext cx="7454077" cy="3589785"/>
              </a:xfrm>
            </p:spPr>
            <p:txBody>
              <a:bodyPr>
                <a:normAutofit/>
              </a:bodyPr>
              <a:lstStyle/>
              <a:p>
                <a:pPr marL="0" indent="0">
                  <a:buNone/>
                </a:pPr>
                <a:r>
                  <a:rPr lang="en-US" sz="1700"/>
                  <a:t>The ordered pair </a:t>
                </a:r>
                <a:r>
                  <a:rPr lang="en-US" sz="1700">
                    <a:sym typeface="Symbol" panose="05050102010706020507" pitchFamily="18" charset="2"/>
                  </a:rPr>
                  <a:t>i,j is an </a:t>
                </a:r>
                <a:r>
                  <a:rPr lang="en-US" sz="1700" b="1">
                    <a:sym typeface="Symbol" panose="05050102010706020507" pitchFamily="18" charset="2"/>
                  </a:rPr>
                  <a:t>inversion</a:t>
                </a:r>
                <a:r>
                  <a:rPr lang="en-US" sz="1700">
                    <a:sym typeface="Symbol" panose="05050102010706020507" pitchFamily="18" charset="2"/>
                  </a:rPr>
                  <a:t> in a permutation of the first n positive integers if i &lt; j, but j precedes i in the permutation.</a:t>
                </a:r>
              </a:p>
              <a:p>
                <a:pPr marL="0" indent="0">
                  <a:buNone/>
                </a:pPr>
                <a:r>
                  <a:rPr lang="en-US" sz="1700">
                    <a:sym typeface="Symbol" panose="05050102010706020507" pitchFamily="18" charset="2"/>
                  </a:rPr>
                  <a:t>There are 6 inversions in 3, 5, 1, 4, 2</a:t>
                </a:r>
              </a:p>
              <a:p>
                <a:pPr marL="0" indent="0">
                  <a:buNone/>
                </a:pPr>
                <a:r>
                  <a:rPr lang="en-US" sz="1700">
                    <a:sym typeface="Symbol" panose="05050102010706020507" pitchFamily="18" charset="2"/>
                  </a:rPr>
                  <a:t>1,3, 1,5, 2,3, 2,4, 2,5, 4,5</a:t>
                </a:r>
              </a:p>
              <a:p>
                <a:pPr marL="0" indent="0">
                  <a:buNone/>
                </a:pPr>
                <a:r>
                  <a:rPr lang="en-US" sz="1700">
                    <a:sym typeface="Symbol" panose="05050102010706020507" pitchFamily="18" charset="2"/>
                  </a:rPr>
                  <a:t>What is the max number of inversions in a list of n positive integers?</a:t>
                </a:r>
              </a:p>
              <a:p>
                <a:pPr marL="0" indent="0">
                  <a:buNone/>
                </a:pPr>
                <a14:m>
                  <m:oMathPara xmlns:m="http://schemas.openxmlformats.org/officeDocument/2006/math">
                    <m:oMathParaPr>
                      <m:jc m:val="centerGroup"/>
                    </m:oMathParaPr>
                    <m:oMath xmlns:m="http://schemas.openxmlformats.org/officeDocument/2006/math">
                      <m:d>
                        <m:dPr>
                          <m:ctrlPr>
                            <a:rPr lang="en-US" sz="1700" i="1">
                              <a:latin typeface="Cambria Math" panose="02040503050406030204" pitchFamily="18" charset="0"/>
                              <a:sym typeface="Symbol" panose="05050102010706020507" pitchFamily="18" charset="2"/>
                            </a:rPr>
                          </m:ctrlPr>
                        </m:dPr>
                        <m:e>
                          <m:f>
                            <m:fPr>
                              <m:type m:val="noBar"/>
                              <m:ctrlPr>
                                <a:rPr lang="en-US" sz="1700" i="1">
                                  <a:latin typeface="Cambria Math" panose="02040503050406030204" pitchFamily="18" charset="0"/>
                                  <a:sym typeface="Symbol" panose="05050102010706020507" pitchFamily="18" charset="2"/>
                                </a:rPr>
                              </m:ctrlPr>
                            </m:fPr>
                            <m:num>
                              <m:r>
                                <a:rPr lang="en-US" sz="1700" b="0" i="1">
                                  <a:latin typeface="Cambria Math" panose="02040503050406030204" pitchFamily="18" charset="0"/>
                                  <a:sym typeface="Symbol" panose="05050102010706020507" pitchFamily="18" charset="2"/>
                                </a:rPr>
                                <m:t>𝑛</m:t>
                              </m:r>
                            </m:num>
                            <m:den>
                              <m:r>
                                <a:rPr lang="en-US" sz="1700" b="0" i="1">
                                  <a:latin typeface="Cambria Math" panose="02040503050406030204" pitchFamily="18" charset="0"/>
                                  <a:sym typeface="Symbol" panose="05050102010706020507" pitchFamily="18" charset="2"/>
                                </a:rPr>
                                <m:t>2</m:t>
                              </m:r>
                            </m:den>
                          </m:f>
                        </m:e>
                      </m:d>
                      <m:r>
                        <a:rPr lang="en-US" sz="1700" b="0" i="1">
                          <a:latin typeface="Cambria Math" panose="02040503050406030204" pitchFamily="18" charset="0"/>
                          <a:sym typeface="Symbol" panose="05050102010706020507" pitchFamily="18" charset="2"/>
                        </a:rPr>
                        <m:t>=</m:t>
                      </m:r>
                      <m:f>
                        <m:fPr>
                          <m:ctrlPr>
                            <a:rPr lang="en-US" sz="1700" i="1">
                              <a:latin typeface="Cambria Math" panose="02040503050406030204" pitchFamily="18" charset="0"/>
                            </a:rPr>
                          </m:ctrlPr>
                        </m:fPr>
                        <m:num>
                          <m:r>
                            <a:rPr lang="en-US" sz="1700" i="1">
                              <a:latin typeface="Cambria Math" panose="02040503050406030204" pitchFamily="18" charset="0"/>
                            </a:rPr>
                            <m:t>𝑛</m:t>
                          </m:r>
                          <m:r>
                            <a:rPr lang="en-US" sz="1700" i="1">
                              <a:latin typeface="Cambria Math" panose="02040503050406030204" pitchFamily="18" charset="0"/>
                              <a:ea typeface="Cambria Math" panose="02040503050406030204" pitchFamily="18" charset="0"/>
                            </a:rPr>
                            <m:t>∙(</m:t>
                          </m:r>
                          <m:r>
                            <a:rPr lang="en-US" sz="1700" i="1">
                              <a:latin typeface="Cambria Math" panose="02040503050406030204" pitchFamily="18" charset="0"/>
                              <a:ea typeface="Cambria Math" panose="02040503050406030204" pitchFamily="18" charset="0"/>
                            </a:rPr>
                            <m:t>𝑛</m:t>
                          </m:r>
                          <m:r>
                            <a:rPr lang="en-US" sz="1700" i="1">
                              <a:latin typeface="Cambria Math" panose="02040503050406030204" pitchFamily="18" charset="0"/>
                              <a:ea typeface="Cambria Math" panose="02040503050406030204" pitchFamily="18" charset="0"/>
                            </a:rPr>
                            <m:t>−1)</m:t>
                          </m:r>
                        </m:num>
                        <m:den>
                          <m:r>
                            <a:rPr lang="en-US" sz="1700" b="0" i="1">
                              <a:latin typeface="Cambria Math" panose="02040503050406030204" pitchFamily="18" charset="0"/>
                              <a:ea typeface="Cambria Math" panose="02040503050406030204" pitchFamily="18" charset="0"/>
                            </a:rPr>
                            <m:t>2</m:t>
                          </m:r>
                        </m:den>
                      </m:f>
                    </m:oMath>
                  </m:oMathPara>
                </a14:m>
                <a:endParaRPr lang="en-US" sz="1700">
                  <a:sym typeface="Symbol" panose="05050102010706020507" pitchFamily="18" charset="2"/>
                </a:endParaRPr>
              </a:p>
              <a:p>
                <a:pPr marL="0" indent="0">
                  <a:buNone/>
                </a:pPr>
                <a:r>
                  <a:rPr lang="en-US" sz="1700">
                    <a:sym typeface="Symbol" panose="05050102010706020507" pitchFamily="18" charset="2"/>
                  </a:rPr>
                  <a:t>What is the expected number of inversions in a random permutation of the first n positive integers?</a:t>
                </a:r>
              </a:p>
              <a:p>
                <a:pPr marL="0" indent="0">
                  <a:buNone/>
                </a:pPr>
                <a14:m>
                  <m:oMathPara xmlns:m="http://schemas.openxmlformats.org/officeDocument/2006/math">
                    <m:oMathParaPr>
                      <m:jc m:val="centerGroup"/>
                    </m:oMathParaPr>
                    <m:oMath xmlns:m="http://schemas.openxmlformats.org/officeDocument/2006/math">
                      <m:f>
                        <m:fPr>
                          <m:ctrlPr>
                            <a:rPr lang="en-US" sz="1700" i="1">
                              <a:latin typeface="Cambria Math" panose="02040503050406030204" pitchFamily="18" charset="0"/>
                            </a:rPr>
                          </m:ctrlPr>
                        </m:fPr>
                        <m:num>
                          <m:r>
                            <a:rPr lang="en-US" sz="1700" b="0" i="1">
                              <a:latin typeface="Cambria Math" panose="02040503050406030204" pitchFamily="18" charset="0"/>
                            </a:rPr>
                            <m:t>𝑛</m:t>
                          </m:r>
                          <m:r>
                            <a:rPr lang="en-US" sz="1700" b="0" i="1">
                              <a:latin typeface="Cambria Math" panose="02040503050406030204" pitchFamily="18" charset="0"/>
                              <a:ea typeface="Cambria Math" panose="02040503050406030204" pitchFamily="18" charset="0"/>
                            </a:rPr>
                            <m:t>∙(</m:t>
                          </m:r>
                          <m:r>
                            <a:rPr lang="en-US" sz="1700" b="0" i="1">
                              <a:latin typeface="Cambria Math" panose="02040503050406030204" pitchFamily="18" charset="0"/>
                              <a:ea typeface="Cambria Math" panose="02040503050406030204" pitchFamily="18" charset="0"/>
                            </a:rPr>
                            <m:t>𝑛</m:t>
                          </m:r>
                          <m:r>
                            <a:rPr lang="en-US" sz="1700" b="0" i="1">
                              <a:latin typeface="Cambria Math" panose="02040503050406030204" pitchFamily="18" charset="0"/>
                              <a:ea typeface="Cambria Math" panose="02040503050406030204" pitchFamily="18" charset="0"/>
                            </a:rPr>
                            <m:t>−1)</m:t>
                          </m:r>
                        </m:num>
                        <m:den>
                          <m:r>
                            <a:rPr lang="en-US" sz="1700" b="0" i="1">
                              <a:latin typeface="Cambria Math" panose="02040503050406030204" pitchFamily="18" charset="0"/>
                            </a:rPr>
                            <m:t>4</m:t>
                          </m:r>
                        </m:den>
                      </m:f>
                    </m:oMath>
                  </m:oMathPara>
                </a14:m>
                <a:endParaRPr lang="en-US" sz="1700"/>
              </a:p>
            </p:txBody>
          </p:sp>
        </mc:Choice>
        <mc:Fallback>
          <p:sp>
            <p:nvSpPr>
              <p:cNvPr id="3" name="Content Placeholder 2">
                <a:extLst>
                  <a:ext uri="{FF2B5EF4-FFF2-40B4-BE49-F238E27FC236}">
                    <a16:creationId xmlns:a16="http://schemas.microsoft.com/office/drawing/2014/main" id="{51749373-37B1-4FB6-BC33-7AC025B50C45}"/>
                  </a:ext>
                </a:extLst>
              </p:cNvPr>
              <p:cNvSpPr>
                <a:spLocks noGrp="1" noRot="1" noChangeAspect="1" noMove="1" noResize="1" noEditPoints="1" noAdjustHandles="1" noChangeArrowheads="1" noChangeShapeType="1" noTextEdit="1"/>
              </p:cNvSpPr>
              <p:nvPr>
                <p:ph idx="1"/>
              </p:nvPr>
            </p:nvSpPr>
            <p:spPr>
              <a:xfrm>
                <a:off x="4090507" y="2628900"/>
                <a:ext cx="7454077" cy="3589785"/>
              </a:xfrm>
              <a:blipFill>
                <a:blip r:embed="rId3"/>
                <a:stretch>
                  <a:fillRect l="-491" t="-1188"/>
                </a:stretch>
              </a:blipFill>
            </p:spPr>
            <p:txBody>
              <a:bodyPr/>
              <a:lstStyle/>
              <a:p>
                <a:r>
                  <a:rPr lang="en-US">
                    <a:noFill/>
                  </a:rPr>
                  <a:t> </a:t>
                </a:r>
              </a:p>
            </p:txBody>
          </p:sp>
        </mc:Fallback>
      </mc:AlternateContent>
    </p:spTree>
    <p:extLst>
      <p:ext uri="{BB962C8B-B14F-4D97-AF65-F5344CB8AC3E}">
        <p14:creationId xmlns:p14="http://schemas.microsoft.com/office/powerpoint/2010/main" val="2507867416"/>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38A195E-584A-485A-BECD-66468900B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F8A1F32-BADA-4F7A-8A96-C99A932DEFBC}"/>
              </a:ext>
            </a:extLst>
          </p:cNvPr>
          <p:cNvSpPr>
            <a:spLocks noGrp="1"/>
          </p:cNvSpPr>
          <p:nvPr>
            <p:ph type="title"/>
          </p:nvPr>
        </p:nvSpPr>
        <p:spPr>
          <a:xfrm>
            <a:off x="4090507" y="764373"/>
            <a:ext cx="7434070" cy="1474330"/>
          </a:xfrm>
        </p:spPr>
        <p:txBody>
          <a:bodyPr>
            <a:normAutofit/>
          </a:bodyPr>
          <a:lstStyle/>
          <a:p>
            <a:r>
              <a:rPr lang="en-US" sz="3100"/>
              <a:t>Expectation on Non-Independent Random Variables</a:t>
            </a:r>
          </a:p>
        </p:txBody>
      </p:sp>
      <p:sp>
        <p:nvSpPr>
          <p:cNvPr id="10" name="Rectangle 9">
            <a:extLst>
              <a:ext uri="{FF2B5EF4-FFF2-40B4-BE49-F238E27FC236}">
                <a16:creationId xmlns:a16="http://schemas.microsoft.com/office/drawing/2014/main" id="{840177A7-740C-43C7-8F2D-BD7067F12C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06393" cy="6858000"/>
          </a:xfrm>
          <a:prstGeom prst="rect">
            <a:avLst/>
          </a:prstGeom>
          <a:solidFill>
            <a:schemeClr val="bg1">
              <a:lumMod val="95000"/>
              <a:lumOff val="5000"/>
            </a:schemeClr>
          </a:solidFill>
          <a:ln>
            <a:noFill/>
          </a:ln>
          <a:effectLst>
            <a:outerShdw blurRad="635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endParaRPr>
          </a:p>
        </p:txBody>
      </p:sp>
      <p:pic>
        <p:nvPicPr>
          <p:cNvPr id="12" name="Picture 11">
            <a:extLst>
              <a:ext uri="{FF2B5EF4-FFF2-40B4-BE49-F238E27FC236}">
                <a16:creationId xmlns:a16="http://schemas.microsoft.com/office/drawing/2014/main" id="{FF525AAA-82CE-4027-A26C-B0EFFD856F2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531" r="43746" b="531"/>
          <a:stretch/>
        </p:blipFill>
        <p:spPr>
          <a:xfrm rot="5400000" flipH="1" flipV="1">
            <a:off x="-1265719" y="2187575"/>
            <a:ext cx="6857999" cy="2482850"/>
          </a:xfrm>
          <a:prstGeom prst="rect">
            <a:avLst/>
          </a:prstGeom>
        </p:spPr>
      </p:pic>
      <p:sp>
        <p:nvSpPr>
          <p:cNvPr id="3" name="Content Placeholder 2">
            <a:extLst>
              <a:ext uri="{FF2B5EF4-FFF2-40B4-BE49-F238E27FC236}">
                <a16:creationId xmlns:a16="http://schemas.microsoft.com/office/drawing/2014/main" id="{F8A024D3-F4B3-488A-A87A-040C6EED50F2}"/>
              </a:ext>
            </a:extLst>
          </p:cNvPr>
          <p:cNvSpPr>
            <a:spLocks noGrp="1"/>
          </p:cNvSpPr>
          <p:nvPr>
            <p:ph idx="1"/>
          </p:nvPr>
        </p:nvSpPr>
        <p:spPr>
          <a:xfrm>
            <a:off x="4090507" y="2628900"/>
            <a:ext cx="7454077" cy="3589785"/>
          </a:xfrm>
        </p:spPr>
        <p:txBody>
          <a:bodyPr>
            <a:normAutofit/>
          </a:bodyPr>
          <a:lstStyle/>
          <a:p>
            <a:pPr marL="0" indent="0">
              <a:buNone/>
            </a:pPr>
            <a:r>
              <a:rPr lang="en-US" sz="2000"/>
              <a:t>You have two coins.  One has heads on both sides, the other has tails on both sides.</a:t>
            </a:r>
          </a:p>
          <a:p>
            <a:pPr marL="0" indent="0">
              <a:buNone/>
            </a:pPr>
            <a:r>
              <a:rPr lang="en-US" sz="2000"/>
              <a:t>You choose a coin u.a.r., and then you flip it twice.  What is the expected number of heads?</a:t>
            </a:r>
          </a:p>
          <a:p>
            <a:pPr marL="0" indent="0">
              <a:buNone/>
            </a:pPr>
            <a:r>
              <a:rPr lang="en-US" sz="2000"/>
              <a:t>1</a:t>
            </a:r>
          </a:p>
          <a:p>
            <a:pPr marL="0" indent="0">
              <a:buNone/>
            </a:pPr>
            <a:r>
              <a:rPr lang="en-US" sz="2000"/>
              <a:t>Linearity of Expectations holds, even if the variables aren’t independent!</a:t>
            </a:r>
          </a:p>
        </p:txBody>
      </p:sp>
    </p:spTree>
    <p:extLst>
      <p:ext uri="{BB962C8B-B14F-4D97-AF65-F5344CB8AC3E}">
        <p14:creationId xmlns:p14="http://schemas.microsoft.com/office/powerpoint/2010/main" val="1697698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3000"/>
                <a:shade val="98000"/>
                <a:satMod val="150000"/>
                <a:lumMod val="102000"/>
              </a:schemeClr>
            </a:gs>
            <a:gs pos="50000">
              <a:schemeClr val="bg1">
                <a:tint val="98000"/>
                <a:shade val="90000"/>
                <a:satMod val="130000"/>
                <a:lumMod val="103000"/>
              </a:schemeClr>
            </a:gs>
            <a:gs pos="100000">
              <a:schemeClr val="bg1">
                <a:shade val="63000"/>
                <a:satMod val="120000"/>
              </a:schemeClr>
            </a:gs>
          </a:gsLst>
          <a:lin ang="5400000" scaled="0"/>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4C41CF4-4A13-4AA9-9300-CB7A2E37C8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2" name="Title 1">
            <a:extLst>
              <a:ext uri="{FF2B5EF4-FFF2-40B4-BE49-F238E27FC236}">
                <a16:creationId xmlns:a16="http://schemas.microsoft.com/office/drawing/2014/main" id="{257CA584-70AA-4E6E-BFC5-37FE4E2C42AF}"/>
              </a:ext>
            </a:extLst>
          </p:cNvPr>
          <p:cNvSpPr>
            <a:spLocks noGrp="1"/>
          </p:cNvSpPr>
          <p:nvPr>
            <p:ph type="title"/>
          </p:nvPr>
        </p:nvSpPr>
        <p:spPr>
          <a:xfrm>
            <a:off x="683609" y="764372"/>
            <a:ext cx="3173688" cy="5216013"/>
          </a:xfrm>
        </p:spPr>
        <p:txBody>
          <a:bodyPr>
            <a:normAutofit/>
          </a:bodyPr>
          <a:lstStyle/>
          <a:p>
            <a:r>
              <a:rPr lang="en-US" sz="3400"/>
              <a:t>Inverting Probabilities</a:t>
            </a:r>
          </a:p>
        </p:txBody>
      </p:sp>
      <p:cxnSp>
        <p:nvCxnSpPr>
          <p:cNvPr id="10" name="Straight Connector 9">
            <a:extLst>
              <a:ext uri="{FF2B5EF4-FFF2-40B4-BE49-F238E27FC236}">
                <a16:creationId xmlns:a16="http://schemas.microsoft.com/office/drawing/2014/main" id="{7A77B115-9FF3-46AE-AE08-826DEB9A624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127197" y="1923563"/>
            <a:ext cx="0" cy="301752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3D1998E-1244-473A-91DD-A8C1679AFA57}"/>
                  </a:ext>
                </a:extLst>
              </p:cNvPr>
              <p:cNvSpPr>
                <a:spLocks noGrp="1"/>
              </p:cNvSpPr>
              <p:nvPr>
                <p:ph idx="1"/>
              </p:nvPr>
            </p:nvSpPr>
            <p:spPr>
              <a:xfrm>
                <a:off x="4370138" y="764372"/>
                <a:ext cx="7086600" cy="5216013"/>
              </a:xfrm>
            </p:spPr>
            <p:txBody>
              <a:bodyPr anchor="ctr">
                <a:normAutofit/>
              </a:bodyPr>
              <a:lstStyle/>
              <a:p>
                <a:pPr marL="0" indent="0">
                  <a:buNone/>
                </a:pPr>
                <a:r>
                  <a:rPr lang="en-US" sz="2000"/>
                  <a:t>You have a sequence of 10 bits, generated by the uniform distribution.  What is the probability that at least one bit is a 0?</a:t>
                </a:r>
              </a:p>
              <a:p>
                <a:pPr marL="0" indent="0">
                  <a:buNone/>
                </a:pPr>
                <a:endParaRPr lang="en-US" sz="2000"/>
              </a:p>
              <a:p>
                <a:pPr marL="0" indent="0">
                  <a:buNone/>
                </a:pPr>
                <a14:m>
                  <m:oMathPara xmlns:m="http://schemas.openxmlformats.org/officeDocument/2006/math">
                    <m:oMathParaPr>
                      <m:jc m:val="centerGroup"/>
                    </m:oMathParaPr>
                    <m:oMath xmlns:m="http://schemas.openxmlformats.org/officeDocument/2006/math">
                      <m:r>
                        <a:rPr lang="en-US" sz="2000" b="0" i="1">
                          <a:latin typeface="Cambria Math" panose="02040503050406030204" pitchFamily="18" charset="0"/>
                        </a:rPr>
                        <m:t>1−</m:t>
                      </m:r>
                      <m:f>
                        <m:fPr>
                          <m:type m:val="skw"/>
                          <m:ctrlPr>
                            <a:rPr lang="en-US" sz="2000" i="1">
                              <a:latin typeface="Cambria Math" panose="02040503050406030204" pitchFamily="18" charset="0"/>
                            </a:rPr>
                          </m:ctrlPr>
                        </m:fPr>
                        <m:num>
                          <m:r>
                            <a:rPr lang="en-US" sz="2000" b="0" i="1">
                              <a:latin typeface="Cambria Math" panose="02040503050406030204" pitchFamily="18" charset="0"/>
                            </a:rPr>
                            <m:t>1</m:t>
                          </m:r>
                        </m:num>
                        <m:den>
                          <m:r>
                            <a:rPr lang="en-US" sz="2000" b="0" i="1">
                              <a:latin typeface="Cambria Math" panose="02040503050406030204" pitchFamily="18" charset="0"/>
                            </a:rPr>
                            <m:t>2</m:t>
                          </m:r>
                          <m:r>
                            <a:rPr lang="en-US" sz="2000" b="0" i="1" baseline="30000">
                              <a:latin typeface="Cambria Math" panose="02040503050406030204" pitchFamily="18" charset="0"/>
                            </a:rPr>
                            <m:t>10</m:t>
                          </m:r>
                        </m:den>
                      </m:f>
                    </m:oMath>
                  </m:oMathPara>
                </a14:m>
                <a:endParaRPr lang="en-US" sz="2000"/>
              </a:p>
              <a:p>
                <a:pPr marL="0" indent="0">
                  <a:buNone/>
                </a:pPr>
                <a:endParaRPr lang="en-US" sz="2000"/>
              </a:p>
              <a:p>
                <a:pPr marL="0" indent="0">
                  <a:buNone/>
                </a:pPr>
                <a:r>
                  <a:rPr lang="en-US" sz="2000"/>
                  <a:t>Given event E in sample space S, the probability of the complement of E is:</a:t>
                </a:r>
              </a:p>
              <a:p>
                <a:pPr marL="0" indent="0">
                  <a:buNone/>
                </a:pPr>
                <a:endParaRPr lang="en-US" sz="2000"/>
              </a:p>
              <a:p>
                <a:pPr marL="0" indent="0">
                  <a:buNone/>
                </a:pPr>
                <a14:m>
                  <m:oMathPara xmlns:m="http://schemas.openxmlformats.org/officeDocument/2006/math">
                    <m:oMathParaPr>
                      <m:jc m:val="centerGroup"/>
                    </m:oMathParaPr>
                    <m:oMath xmlns:m="http://schemas.openxmlformats.org/officeDocument/2006/math">
                      <m:r>
                        <a:rPr lang="en-US" sz="2000" b="0" i="1">
                          <a:latin typeface="Cambria Math" panose="02040503050406030204" pitchFamily="18" charset="0"/>
                        </a:rPr>
                        <m:t>𝑝</m:t>
                      </m:r>
                      <m:d>
                        <m:dPr>
                          <m:ctrlPr>
                            <a:rPr lang="en-US" sz="2000" b="0" i="1">
                              <a:latin typeface="Cambria Math" panose="02040503050406030204" pitchFamily="18" charset="0"/>
                            </a:rPr>
                          </m:ctrlPr>
                        </m:dPr>
                        <m:e>
                          <m:acc>
                            <m:accPr>
                              <m:chr m:val="̅"/>
                              <m:ctrlPr>
                                <a:rPr lang="en-US" sz="2000" b="0" i="1">
                                  <a:latin typeface="Cambria Math" panose="02040503050406030204" pitchFamily="18" charset="0"/>
                                </a:rPr>
                              </m:ctrlPr>
                            </m:accPr>
                            <m:e>
                              <m:r>
                                <a:rPr lang="en-US" sz="2000" b="0" i="1">
                                  <a:latin typeface="Cambria Math" panose="02040503050406030204" pitchFamily="18" charset="0"/>
                                </a:rPr>
                                <m:t>𝐸</m:t>
                              </m:r>
                            </m:e>
                          </m:acc>
                        </m:e>
                      </m:d>
                      <m:r>
                        <a:rPr lang="en-US" sz="2000" b="0" i="1">
                          <a:latin typeface="Cambria Math" panose="02040503050406030204" pitchFamily="18" charset="0"/>
                        </a:rPr>
                        <m:t>=1 − </m:t>
                      </m:r>
                      <m:r>
                        <a:rPr lang="en-US" sz="2000" b="0" i="1">
                          <a:latin typeface="Cambria Math" panose="02040503050406030204" pitchFamily="18" charset="0"/>
                        </a:rPr>
                        <m:t>𝑝</m:t>
                      </m:r>
                      <m:r>
                        <a:rPr lang="en-US" sz="2000" b="0" i="1">
                          <a:latin typeface="Cambria Math" panose="02040503050406030204" pitchFamily="18" charset="0"/>
                        </a:rPr>
                        <m:t>(</m:t>
                      </m:r>
                      <m:r>
                        <a:rPr lang="en-US" sz="2000" b="0" i="1">
                          <a:latin typeface="Cambria Math" panose="02040503050406030204" pitchFamily="18" charset="0"/>
                        </a:rPr>
                        <m:t>𝐸</m:t>
                      </m:r>
                      <m:r>
                        <a:rPr lang="en-US" sz="2000" b="0" i="1">
                          <a:latin typeface="Cambria Math" panose="02040503050406030204" pitchFamily="18" charset="0"/>
                        </a:rPr>
                        <m:t>)</m:t>
                      </m:r>
                    </m:oMath>
                  </m:oMathPara>
                </a14:m>
                <a:endParaRPr lang="en-US" sz="2000"/>
              </a:p>
              <a:p>
                <a:pPr marL="0" indent="0">
                  <a:buNone/>
                </a:pPr>
                <a:endParaRPr lang="en-US" sz="2000"/>
              </a:p>
            </p:txBody>
          </p:sp>
        </mc:Choice>
        <mc:Fallback xmlns="">
          <p:sp>
            <p:nvSpPr>
              <p:cNvPr id="3" name="Content Placeholder 2">
                <a:extLst>
                  <a:ext uri="{FF2B5EF4-FFF2-40B4-BE49-F238E27FC236}">
                    <a16:creationId xmlns:a16="http://schemas.microsoft.com/office/drawing/2014/main" id="{03D1998E-1244-473A-91DD-A8C1679AFA57}"/>
                  </a:ext>
                </a:extLst>
              </p:cNvPr>
              <p:cNvSpPr>
                <a:spLocks noGrp="1" noRot="1" noChangeAspect="1" noMove="1" noResize="1" noEditPoints="1" noAdjustHandles="1" noChangeArrowheads="1" noChangeShapeType="1" noTextEdit="1"/>
              </p:cNvSpPr>
              <p:nvPr>
                <p:ph idx="1"/>
              </p:nvPr>
            </p:nvSpPr>
            <p:spPr>
              <a:xfrm>
                <a:off x="4370138" y="764372"/>
                <a:ext cx="7086600" cy="5216013"/>
              </a:xfrm>
              <a:blipFill>
                <a:blip r:embed="rId2"/>
                <a:stretch>
                  <a:fillRect l="-947" r="-430"/>
                </a:stretch>
              </a:blipFill>
            </p:spPr>
            <p:txBody>
              <a:bodyPr/>
              <a:lstStyle/>
              <a:p>
                <a:r>
                  <a:rPr lang="en-US">
                    <a:noFill/>
                  </a:rPr>
                  <a:t> </a:t>
                </a:r>
              </a:p>
            </p:txBody>
          </p:sp>
        </mc:Fallback>
      </mc:AlternateContent>
    </p:spTree>
    <p:extLst>
      <p:ext uri="{BB962C8B-B14F-4D97-AF65-F5344CB8AC3E}">
        <p14:creationId xmlns:p14="http://schemas.microsoft.com/office/powerpoint/2010/main" val="2086313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748C37F-F131-4D08-AF22-A4F34E2A7D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a:effectLst/>
        </p:spPr>
        <p:style>
          <a:lnRef idx="2">
            <a:schemeClr val="accent1">
              <a:shade val="50000"/>
            </a:schemeClr>
          </a:lnRef>
          <a:fillRef idx="1003">
            <a:schemeClr val="dk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A684B38-7E4A-4396-8CDB-52B063CF27C8}"/>
              </a:ext>
            </a:extLst>
          </p:cNvPr>
          <p:cNvSpPr>
            <a:spLocks noGrp="1"/>
          </p:cNvSpPr>
          <p:nvPr>
            <p:ph type="title"/>
          </p:nvPr>
        </p:nvSpPr>
        <p:spPr>
          <a:xfrm>
            <a:off x="1739900" y="754712"/>
            <a:ext cx="9766300" cy="1293028"/>
          </a:xfrm>
        </p:spPr>
        <p:txBody>
          <a:bodyPr>
            <a:normAutofit/>
          </a:bodyPr>
          <a:lstStyle/>
          <a:p>
            <a:r>
              <a:rPr lang="en-US">
                <a:solidFill>
                  <a:srgbClr val="FFFFFF"/>
                </a:solidFill>
              </a:rPr>
              <a:t>Insertion Sort</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3862EB8-D474-4590-BD95-D71AE0F8C42D}"/>
                  </a:ext>
                </a:extLst>
              </p:cNvPr>
              <p:cNvSpPr>
                <a:spLocks noGrp="1"/>
              </p:cNvSpPr>
              <p:nvPr>
                <p:ph idx="1"/>
              </p:nvPr>
            </p:nvSpPr>
            <p:spPr>
              <a:xfrm>
                <a:off x="1739900" y="2427514"/>
                <a:ext cx="9766299" cy="3472543"/>
              </a:xfrm>
            </p:spPr>
            <p:txBody>
              <a:bodyPr>
                <a:normAutofit/>
              </a:bodyPr>
              <a:lstStyle/>
              <a:p>
                <a:pPr marL="0" indent="0">
                  <a:buNone/>
                </a:pPr>
                <a:r>
                  <a:rPr lang="en-US" sz="1400"/>
                  <a:t>What is the expected number of comparisons made by Insertion Sort?</a:t>
                </a:r>
              </a:p>
              <a:p>
                <a:r>
                  <a:rPr lang="en-US" sz="1400"/>
                  <a:t>Let X</a:t>
                </a:r>
                <a:r>
                  <a:rPr lang="en-US" sz="1400" baseline="-25000"/>
                  <a:t>i</a:t>
                </a:r>
                <a:r>
                  <a:rPr lang="en-US" sz="1400"/>
                  <a:t> be the number of comparisons to insert the i-th element.</a:t>
                </a:r>
              </a:p>
              <a:p>
                <a:r>
                  <a:rPr lang="en-US" sz="1400"/>
                  <a:t>We want to calculate E(X</a:t>
                </a:r>
                <a:r>
                  <a:rPr lang="en-US" sz="1400" baseline="-25000"/>
                  <a:t>1 </a:t>
                </a:r>
                <a:r>
                  <a:rPr lang="en-US" sz="1400"/>
                  <a:t>+ … + X</a:t>
                </a:r>
                <a:r>
                  <a:rPr lang="en-US" sz="1400" baseline="-25000"/>
                  <a:t>n</a:t>
                </a:r>
                <a:r>
                  <a:rPr lang="en-US" sz="1400"/>
                  <a:t>)</a:t>
                </a:r>
              </a:p>
              <a:p>
                <a:r>
                  <a:rPr lang="en-US" sz="1400"/>
                  <a:t>By Linearity of Expectations, we can just calculate E(X</a:t>
                </a:r>
                <a:r>
                  <a:rPr lang="en-US" sz="1400" baseline="-25000"/>
                  <a:t>1</a:t>
                </a:r>
                <a:r>
                  <a:rPr lang="en-US" sz="1400"/>
                  <a:t>), …, E(X</a:t>
                </a:r>
                <a:r>
                  <a:rPr lang="en-US" sz="1400" baseline="-25000"/>
                  <a:t>n</a:t>
                </a:r>
                <a:r>
                  <a:rPr lang="en-US" sz="1400"/>
                  <a:t>)</a:t>
                </a:r>
              </a:p>
              <a:p>
                <a:r>
                  <a:rPr lang="en-US" sz="1400"/>
                  <a:t>E(X</a:t>
                </a:r>
                <a:r>
                  <a:rPr lang="en-US" sz="1400" baseline="-25000"/>
                  <a:t>1</a:t>
                </a:r>
                <a:r>
                  <a:rPr lang="en-US" sz="1400"/>
                  <a:t>) = 0, because the first item is already in the correct position.</a:t>
                </a:r>
              </a:p>
              <a:p>
                <a:r>
                  <a:rPr lang="en-US" sz="1400"/>
                  <a:t>X</a:t>
                </a:r>
                <a:r>
                  <a:rPr lang="en-US" sz="1400" baseline="-25000"/>
                  <a:t>2 </a:t>
                </a:r>
                <a:r>
                  <a:rPr lang="en-US" sz="1400"/>
                  <a:t>will always output 1, because we need to compare a</a:t>
                </a:r>
                <a:r>
                  <a:rPr lang="en-US" sz="1400" baseline="-25000"/>
                  <a:t>1</a:t>
                </a:r>
                <a:r>
                  <a:rPr lang="en-US" sz="1400"/>
                  <a:t> and a</a:t>
                </a:r>
                <a:r>
                  <a:rPr lang="en-US" sz="1400" baseline="-25000"/>
                  <a:t>2</a:t>
                </a:r>
                <a:r>
                  <a:rPr lang="en-US" sz="1400"/>
                  <a:t>.  E(X</a:t>
                </a:r>
                <a:r>
                  <a:rPr lang="en-US" sz="1400" baseline="-25000"/>
                  <a:t>2</a:t>
                </a:r>
                <a:r>
                  <a:rPr lang="en-US" sz="1400"/>
                  <a:t>) = 1</a:t>
                </a:r>
              </a:p>
              <a:p>
                <a:r>
                  <a:rPr lang="en-US" sz="1400"/>
                  <a:t>X</a:t>
                </a:r>
                <a:r>
                  <a:rPr lang="en-US" sz="1400" baseline="-25000"/>
                  <a:t>3 </a:t>
                </a:r>
                <a:r>
                  <a:rPr lang="en-US" sz="1400"/>
                  <a:t>will always output at least 1.  </a:t>
                </a:r>
              </a:p>
              <a:p>
                <a:pPr lvl="1"/>
                <a:r>
                  <a:rPr lang="en-US" sz="1400"/>
                  <a:t>If we find it to be the largest element so far, it will only output 1.</a:t>
                </a:r>
              </a:p>
              <a:p>
                <a:pPr lvl="1"/>
                <a:r>
                  <a:rPr lang="en-US" sz="1400"/>
                  <a:t>Otherwise we will do another comparison with the smallest element, and it will output 2.</a:t>
                </a:r>
              </a:p>
              <a:p>
                <a:pPr lvl="1"/>
                <a:r>
                  <a:rPr lang="en-US" sz="1400"/>
                  <a:t>There are 2 cases where we do 2 comparisons (smallest and 2</a:t>
                </a:r>
                <a:r>
                  <a:rPr lang="en-US" sz="1400" baseline="30000"/>
                  <a:t>nd</a:t>
                </a:r>
                <a:r>
                  <a:rPr lang="en-US" sz="1400"/>
                  <a:t> smallest)</a:t>
                </a:r>
              </a:p>
              <a:p>
                <a:pPr lvl="1"/>
                <a:r>
                  <a:rPr lang="en-US" sz="1400"/>
                  <a:t>E(X</a:t>
                </a:r>
                <a:r>
                  <a:rPr lang="en-US" sz="1400" baseline="-25000"/>
                  <a:t>3</a:t>
                </a:r>
                <a:r>
                  <a:rPr lang="en-US" sz="1400"/>
                  <a:t>) </a:t>
                </a:r>
                <a14:m>
                  <m:oMath xmlns:m="http://schemas.openxmlformats.org/officeDocument/2006/math">
                    <m:r>
                      <a:rPr lang="en-US" sz="1400" b="0" i="0" smtClean="0">
                        <a:latin typeface="Cambria Math" panose="02040503050406030204" pitchFamily="18" charset="0"/>
                      </a:rPr>
                      <m:t>=</m:t>
                    </m:r>
                    <m:f>
                      <m:fPr>
                        <m:type m:val="skw"/>
                        <m:ctrlPr>
                          <a:rPr lang="en-US" sz="1400" i="1" smtClean="0">
                            <a:latin typeface="Cambria Math" panose="02040503050406030204" pitchFamily="18" charset="0"/>
                          </a:rPr>
                        </m:ctrlPr>
                      </m:fPr>
                      <m:num>
                        <m:r>
                          <a:rPr lang="en-US" sz="1400" b="0" i="1" smtClean="0">
                            <a:latin typeface="Cambria Math" panose="02040503050406030204" pitchFamily="18" charset="0"/>
                          </a:rPr>
                          <m:t>2</m:t>
                        </m:r>
                      </m:num>
                      <m:den>
                        <m:r>
                          <a:rPr lang="en-US" sz="1400" b="0" i="1" smtClean="0">
                            <a:latin typeface="Cambria Math" panose="02040503050406030204" pitchFamily="18" charset="0"/>
                          </a:rPr>
                          <m:t>3</m:t>
                        </m:r>
                      </m:den>
                    </m:f>
                    <m:r>
                      <a:rPr lang="en-US" sz="140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2+</m:t>
                    </m:r>
                    <m:f>
                      <m:fPr>
                        <m:type m:val="skw"/>
                        <m:ctrlPr>
                          <a:rPr lang="en-US" sz="1400" i="1">
                            <a:latin typeface="Cambria Math" panose="02040503050406030204" pitchFamily="18" charset="0"/>
                          </a:rPr>
                        </m:ctrlPr>
                      </m:fPr>
                      <m:num>
                        <m:r>
                          <a:rPr lang="en-US" sz="1400" b="0" i="1" smtClean="0">
                            <a:latin typeface="Cambria Math" panose="02040503050406030204" pitchFamily="18" charset="0"/>
                          </a:rPr>
                          <m:t>1</m:t>
                        </m:r>
                      </m:num>
                      <m:den>
                        <m:r>
                          <a:rPr lang="en-US" sz="1400" i="1">
                            <a:latin typeface="Cambria Math" panose="02040503050406030204" pitchFamily="18" charset="0"/>
                          </a:rPr>
                          <m:t>3</m:t>
                        </m:r>
                      </m:den>
                    </m:f>
                    <m:r>
                      <a:rPr lang="en-US" sz="1400" i="1">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1=</m:t>
                    </m:r>
                    <m:f>
                      <m:fPr>
                        <m:type m:val="skw"/>
                        <m:ctrlPr>
                          <a:rPr lang="en-US" sz="1400" i="1">
                            <a:latin typeface="Cambria Math" panose="02040503050406030204" pitchFamily="18" charset="0"/>
                          </a:rPr>
                        </m:ctrlPr>
                      </m:fPr>
                      <m:num>
                        <m:r>
                          <a:rPr lang="en-US" sz="1400" b="0" i="1" smtClean="0">
                            <a:latin typeface="Cambria Math" panose="02040503050406030204" pitchFamily="18" charset="0"/>
                          </a:rPr>
                          <m:t>5</m:t>
                        </m:r>
                      </m:num>
                      <m:den>
                        <m:r>
                          <a:rPr lang="en-US" sz="1400" i="1">
                            <a:latin typeface="Cambria Math" panose="02040503050406030204" pitchFamily="18" charset="0"/>
                          </a:rPr>
                          <m:t>3</m:t>
                        </m:r>
                      </m:den>
                    </m:f>
                  </m:oMath>
                </a14:m>
                <a:endParaRPr lang="en-US" sz="1400"/>
              </a:p>
            </p:txBody>
          </p:sp>
        </mc:Choice>
        <mc:Fallback>
          <p:sp>
            <p:nvSpPr>
              <p:cNvPr id="3" name="Content Placeholder 2">
                <a:extLst>
                  <a:ext uri="{FF2B5EF4-FFF2-40B4-BE49-F238E27FC236}">
                    <a16:creationId xmlns:a16="http://schemas.microsoft.com/office/drawing/2014/main" id="{23862EB8-D474-4590-BD95-D71AE0F8C42D}"/>
                  </a:ext>
                </a:extLst>
              </p:cNvPr>
              <p:cNvSpPr>
                <a:spLocks noGrp="1" noRot="1" noChangeAspect="1" noMove="1" noResize="1" noEditPoints="1" noAdjustHandles="1" noChangeArrowheads="1" noChangeShapeType="1" noTextEdit="1"/>
              </p:cNvSpPr>
              <p:nvPr>
                <p:ph idx="1"/>
              </p:nvPr>
            </p:nvSpPr>
            <p:spPr>
              <a:xfrm>
                <a:off x="1739900" y="2427514"/>
                <a:ext cx="9766299" cy="3472543"/>
              </a:xfrm>
              <a:blipFill>
                <a:blip r:embed="rId2"/>
                <a:stretch>
                  <a:fillRect l="-187" t="-1053" b="-6667"/>
                </a:stretch>
              </a:blipFill>
            </p:spPr>
            <p:txBody>
              <a:bodyPr/>
              <a:lstStyle/>
              <a:p>
                <a:r>
                  <a:rPr lang="en-US">
                    <a:noFill/>
                  </a:rPr>
                  <a:t> </a:t>
                </a:r>
              </a:p>
            </p:txBody>
          </p:sp>
        </mc:Fallback>
      </mc:AlternateContent>
    </p:spTree>
    <p:extLst>
      <p:ext uri="{BB962C8B-B14F-4D97-AF65-F5344CB8AC3E}">
        <p14:creationId xmlns:p14="http://schemas.microsoft.com/office/powerpoint/2010/main" val="821731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529CFB1-4A36-4A05-8D7A-948E227731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31E3A4B0-A80F-4363-B00D-2E8585E32B3F}"/>
                  </a:ext>
                </a:extLst>
              </p:cNvPr>
              <p:cNvSpPr>
                <a:spLocks noGrp="1"/>
              </p:cNvSpPr>
              <p:nvPr>
                <p:ph idx="1"/>
              </p:nvPr>
            </p:nvSpPr>
            <p:spPr>
              <a:xfrm>
                <a:off x="965201" y="965201"/>
                <a:ext cx="5947496" cy="4923448"/>
              </a:xfrm>
            </p:spPr>
            <p:txBody>
              <a:bodyPr anchor="ctr">
                <a:normAutofit/>
              </a:bodyPr>
              <a:lstStyle/>
              <a:p>
                <a14:m>
                  <m:oMath xmlns:m="http://schemas.openxmlformats.org/officeDocument/2006/math">
                    <m:r>
                      <a:rPr lang="en-US" sz="2000" b="0" i="1">
                        <a:latin typeface="Cambria Math" panose="02040503050406030204" pitchFamily="18" charset="0"/>
                      </a:rPr>
                      <m:t>𝐸</m:t>
                    </m:r>
                    <m:d>
                      <m:dPr>
                        <m:ctrlPr>
                          <a:rPr lang="en-US" sz="2000" b="0" i="1">
                            <a:latin typeface="Cambria Math" panose="02040503050406030204" pitchFamily="18" charset="0"/>
                          </a:rPr>
                        </m:ctrlPr>
                      </m:dPr>
                      <m:e>
                        <m:r>
                          <a:rPr lang="en-US" sz="2000" b="0" i="1">
                            <a:latin typeface="Cambria Math" panose="02040503050406030204" pitchFamily="18" charset="0"/>
                          </a:rPr>
                          <m:t>𝑋</m:t>
                        </m:r>
                        <m:r>
                          <a:rPr lang="en-US" sz="2000" b="0" i="1" baseline="-25000">
                            <a:latin typeface="Cambria Math" panose="02040503050406030204" pitchFamily="18" charset="0"/>
                          </a:rPr>
                          <m:t>4</m:t>
                        </m:r>
                      </m:e>
                    </m:d>
                    <m:r>
                      <a:rPr lang="en-US" sz="2000" b="0" i="1">
                        <a:latin typeface="Cambria Math" panose="02040503050406030204" pitchFamily="18" charset="0"/>
                      </a:rPr>
                      <m:t>=</m:t>
                    </m:r>
                    <m:f>
                      <m:fPr>
                        <m:type m:val="skw"/>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4</m:t>
                        </m:r>
                      </m:den>
                    </m:f>
                    <m:r>
                      <a:rPr lang="en-US" sz="2000" i="1">
                        <a:latin typeface="Cambria Math" panose="02040503050406030204" pitchFamily="18" charset="0"/>
                        <a:ea typeface="Cambria Math" panose="02040503050406030204" pitchFamily="18" charset="0"/>
                      </a:rPr>
                      <m:t>∙1+</m:t>
                    </m:r>
                  </m:oMath>
                </a14:m>
                <a:r>
                  <a:rPr lang="en-US" sz="2000"/>
                  <a:t> </a:t>
                </a:r>
                <a14:m>
                  <m:oMath xmlns:m="http://schemas.openxmlformats.org/officeDocument/2006/math">
                    <m:f>
                      <m:fPr>
                        <m:type m:val="skw"/>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4</m:t>
                        </m:r>
                      </m:den>
                    </m:f>
                    <m:r>
                      <a:rPr lang="en-US" sz="2000" i="1">
                        <a:latin typeface="Cambria Math" panose="02040503050406030204" pitchFamily="18" charset="0"/>
                        <a:ea typeface="Cambria Math" panose="02040503050406030204" pitchFamily="18" charset="0"/>
                      </a:rPr>
                      <m:t>∙</m:t>
                    </m:r>
                    <m:r>
                      <a:rPr lang="en-US" sz="2000" b="0" i="1">
                        <a:latin typeface="Cambria Math" panose="02040503050406030204" pitchFamily="18" charset="0"/>
                        <a:ea typeface="Cambria Math" panose="02040503050406030204" pitchFamily="18" charset="0"/>
                      </a:rPr>
                      <m:t>2</m:t>
                    </m:r>
                    <m:r>
                      <a:rPr lang="en-US" sz="2000" i="1">
                        <a:latin typeface="Cambria Math" panose="02040503050406030204" pitchFamily="18" charset="0"/>
                        <a:ea typeface="Cambria Math" panose="02040503050406030204" pitchFamily="18" charset="0"/>
                      </a:rPr>
                      <m:t>+</m:t>
                    </m:r>
                  </m:oMath>
                </a14:m>
                <a:r>
                  <a:rPr lang="en-US" sz="2000"/>
                  <a:t> </a:t>
                </a:r>
                <a14:m>
                  <m:oMath xmlns:m="http://schemas.openxmlformats.org/officeDocument/2006/math">
                    <m:f>
                      <m:fPr>
                        <m:type m:val="skw"/>
                        <m:ctrlPr>
                          <a:rPr lang="en-US" sz="2000" i="1">
                            <a:latin typeface="Cambria Math" panose="02040503050406030204" pitchFamily="18" charset="0"/>
                          </a:rPr>
                        </m:ctrlPr>
                      </m:fPr>
                      <m:num>
                        <m:r>
                          <a:rPr lang="en-US" sz="2000" b="0" i="1">
                            <a:latin typeface="Cambria Math" panose="02040503050406030204" pitchFamily="18" charset="0"/>
                          </a:rPr>
                          <m:t>2</m:t>
                        </m:r>
                      </m:num>
                      <m:den>
                        <m:r>
                          <a:rPr lang="en-US" sz="2000" i="1">
                            <a:latin typeface="Cambria Math" panose="02040503050406030204" pitchFamily="18" charset="0"/>
                          </a:rPr>
                          <m:t>4</m:t>
                        </m:r>
                      </m:den>
                    </m:f>
                    <m:r>
                      <a:rPr lang="en-US" sz="2000" i="1">
                        <a:latin typeface="Cambria Math" panose="02040503050406030204" pitchFamily="18" charset="0"/>
                        <a:ea typeface="Cambria Math" panose="02040503050406030204" pitchFamily="18" charset="0"/>
                      </a:rPr>
                      <m:t>∙</m:t>
                    </m:r>
                    <m:r>
                      <a:rPr lang="en-US" sz="2000" b="0" i="1">
                        <a:latin typeface="Cambria Math" panose="02040503050406030204" pitchFamily="18" charset="0"/>
                        <a:ea typeface="Cambria Math" panose="02040503050406030204" pitchFamily="18" charset="0"/>
                      </a:rPr>
                      <m:t>3=</m:t>
                    </m:r>
                    <m:f>
                      <m:fPr>
                        <m:type m:val="skw"/>
                        <m:ctrlPr>
                          <a:rPr lang="en-US" sz="2000" i="1">
                            <a:latin typeface="Cambria Math" panose="02040503050406030204" pitchFamily="18" charset="0"/>
                          </a:rPr>
                        </m:ctrlPr>
                      </m:fPr>
                      <m:num>
                        <m:r>
                          <a:rPr lang="en-US" sz="2000" b="0" i="1">
                            <a:latin typeface="Cambria Math" panose="02040503050406030204" pitchFamily="18" charset="0"/>
                          </a:rPr>
                          <m:t>9</m:t>
                        </m:r>
                      </m:num>
                      <m:den>
                        <m:r>
                          <a:rPr lang="en-US" sz="2000" i="1">
                            <a:latin typeface="Cambria Math" panose="02040503050406030204" pitchFamily="18" charset="0"/>
                          </a:rPr>
                          <m:t>4</m:t>
                        </m:r>
                      </m:den>
                    </m:f>
                  </m:oMath>
                </a14:m>
                <a:endParaRPr lang="en-US" sz="2000"/>
              </a:p>
              <a:p>
                <a:pPr/>
                <a14:m>
                  <m:oMath xmlns:m="http://schemas.openxmlformats.org/officeDocument/2006/math">
                    <m:r>
                      <a:rPr lang="en-US" sz="2000" i="1">
                        <a:latin typeface="Cambria Math" panose="02040503050406030204" pitchFamily="18" charset="0"/>
                      </a:rPr>
                      <m:t>𝐸</m:t>
                    </m:r>
                    <m:d>
                      <m:dPr>
                        <m:ctrlPr>
                          <a:rPr lang="en-US" sz="2000" i="1">
                            <a:latin typeface="Cambria Math" panose="02040503050406030204" pitchFamily="18" charset="0"/>
                          </a:rPr>
                        </m:ctrlPr>
                      </m:dPr>
                      <m:e>
                        <m:r>
                          <a:rPr lang="en-US" sz="2000" i="1">
                            <a:latin typeface="Cambria Math" panose="02040503050406030204" pitchFamily="18" charset="0"/>
                          </a:rPr>
                          <m:t>𝑋</m:t>
                        </m:r>
                        <m:r>
                          <a:rPr lang="en-US" sz="2000" b="0" i="1" baseline="-25000">
                            <a:latin typeface="Cambria Math" panose="02040503050406030204" pitchFamily="18" charset="0"/>
                          </a:rPr>
                          <m:t>5</m:t>
                        </m:r>
                      </m:e>
                    </m:d>
                    <m:r>
                      <a:rPr lang="en-US" sz="2000" i="1">
                        <a:latin typeface="Cambria Math" panose="02040503050406030204" pitchFamily="18" charset="0"/>
                      </a:rPr>
                      <m:t>=</m:t>
                    </m:r>
                    <m:f>
                      <m:fPr>
                        <m:type m:val="skw"/>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b="0" i="1">
                            <a:latin typeface="Cambria Math" panose="02040503050406030204" pitchFamily="18" charset="0"/>
                          </a:rPr>
                          <m:t>5</m:t>
                        </m:r>
                      </m:den>
                    </m:f>
                    <m:r>
                      <a:rPr lang="en-US" sz="2000" i="1">
                        <a:latin typeface="Cambria Math" panose="02040503050406030204" pitchFamily="18" charset="0"/>
                        <a:ea typeface="Cambria Math" panose="02040503050406030204" pitchFamily="18" charset="0"/>
                      </a:rPr>
                      <m:t>∙1+</m:t>
                    </m:r>
                    <m:f>
                      <m:fPr>
                        <m:type m:val="skw"/>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b="0" i="1">
                            <a:latin typeface="Cambria Math" panose="02040503050406030204" pitchFamily="18" charset="0"/>
                          </a:rPr>
                          <m:t>5</m:t>
                        </m:r>
                      </m:den>
                    </m:f>
                    <m:r>
                      <a:rPr lang="en-US" sz="2000" i="1">
                        <a:latin typeface="Cambria Math" panose="02040503050406030204" pitchFamily="18" charset="0"/>
                        <a:ea typeface="Cambria Math" panose="02040503050406030204" pitchFamily="18" charset="0"/>
                      </a:rPr>
                      <m:t>∙2+</m:t>
                    </m:r>
                    <m:f>
                      <m:fPr>
                        <m:type m:val="skw"/>
                        <m:ctrlPr>
                          <a:rPr lang="en-US" sz="2000" i="1">
                            <a:latin typeface="Cambria Math" panose="02040503050406030204" pitchFamily="18" charset="0"/>
                          </a:rPr>
                        </m:ctrlPr>
                      </m:fPr>
                      <m:num>
                        <m:r>
                          <a:rPr lang="en-US" sz="2000" b="0" i="1">
                            <a:latin typeface="Cambria Math" panose="02040503050406030204" pitchFamily="18" charset="0"/>
                          </a:rPr>
                          <m:t>1</m:t>
                        </m:r>
                      </m:num>
                      <m:den>
                        <m:r>
                          <a:rPr lang="en-US" sz="2000" b="0" i="1">
                            <a:latin typeface="Cambria Math" panose="02040503050406030204" pitchFamily="18" charset="0"/>
                          </a:rPr>
                          <m:t>5</m:t>
                        </m:r>
                      </m:den>
                    </m:f>
                    <m:r>
                      <a:rPr lang="en-US" sz="2000" i="1">
                        <a:latin typeface="Cambria Math" panose="02040503050406030204" pitchFamily="18" charset="0"/>
                        <a:ea typeface="Cambria Math" panose="02040503050406030204" pitchFamily="18" charset="0"/>
                      </a:rPr>
                      <m:t>∙</m:t>
                    </m:r>
                    <m:r>
                      <a:rPr lang="en-US" sz="2000" b="0" i="1">
                        <a:latin typeface="Cambria Math" panose="02040503050406030204" pitchFamily="18" charset="0"/>
                        <a:ea typeface="Cambria Math" panose="02040503050406030204" pitchFamily="18" charset="0"/>
                      </a:rPr>
                      <m:t>3+</m:t>
                    </m:r>
                    <m:f>
                      <m:fPr>
                        <m:type m:val="skw"/>
                        <m:ctrlPr>
                          <a:rPr lang="en-US" sz="2000" i="1">
                            <a:latin typeface="Cambria Math" panose="02040503050406030204" pitchFamily="18" charset="0"/>
                          </a:rPr>
                        </m:ctrlPr>
                      </m:fPr>
                      <m:num>
                        <m:r>
                          <a:rPr lang="en-US" sz="2000" i="1">
                            <a:latin typeface="Cambria Math" panose="02040503050406030204" pitchFamily="18" charset="0"/>
                          </a:rPr>
                          <m:t>2</m:t>
                        </m:r>
                      </m:num>
                      <m:den>
                        <m:r>
                          <a:rPr lang="en-US" sz="2000" b="0" i="1">
                            <a:latin typeface="Cambria Math" panose="02040503050406030204" pitchFamily="18" charset="0"/>
                          </a:rPr>
                          <m:t>5</m:t>
                        </m:r>
                      </m:den>
                    </m:f>
                    <m:r>
                      <a:rPr lang="en-US" sz="2000" i="1">
                        <a:latin typeface="Cambria Math" panose="02040503050406030204" pitchFamily="18" charset="0"/>
                        <a:ea typeface="Cambria Math" panose="02040503050406030204" pitchFamily="18" charset="0"/>
                      </a:rPr>
                      <m:t>∙</m:t>
                    </m:r>
                    <m:r>
                      <a:rPr lang="en-US" sz="2000" b="0" i="1">
                        <a:latin typeface="Cambria Math" panose="02040503050406030204" pitchFamily="18" charset="0"/>
                        <a:ea typeface="Cambria Math" panose="02040503050406030204" pitchFamily="18" charset="0"/>
                      </a:rPr>
                      <m:t>4</m:t>
                    </m:r>
                    <m:r>
                      <a:rPr lang="en-US" sz="2000" i="1">
                        <a:latin typeface="Cambria Math" panose="02040503050406030204" pitchFamily="18" charset="0"/>
                        <a:ea typeface="Cambria Math" panose="02040503050406030204" pitchFamily="18" charset="0"/>
                      </a:rPr>
                      <m:t>=</m:t>
                    </m:r>
                    <m:f>
                      <m:fPr>
                        <m:type m:val="skw"/>
                        <m:ctrlPr>
                          <a:rPr lang="en-US" sz="2000" i="1">
                            <a:latin typeface="Cambria Math" panose="02040503050406030204" pitchFamily="18" charset="0"/>
                          </a:rPr>
                        </m:ctrlPr>
                      </m:fPr>
                      <m:num>
                        <m:r>
                          <a:rPr lang="en-US" sz="2000" b="0" i="1">
                            <a:latin typeface="Cambria Math" panose="02040503050406030204" pitchFamily="18" charset="0"/>
                          </a:rPr>
                          <m:t>14</m:t>
                        </m:r>
                      </m:num>
                      <m:den>
                        <m:r>
                          <a:rPr lang="en-US" sz="2000" b="0" i="1">
                            <a:latin typeface="Cambria Math" panose="02040503050406030204" pitchFamily="18" charset="0"/>
                          </a:rPr>
                          <m:t>5</m:t>
                        </m:r>
                      </m:den>
                    </m:f>
                  </m:oMath>
                </a14:m>
                <a:endParaRPr lang="en-US" sz="2000"/>
              </a:p>
              <a:p>
                <a:pPr/>
                <a14:m>
                  <m:oMath xmlns:m="http://schemas.openxmlformats.org/officeDocument/2006/math">
                    <m:r>
                      <a:rPr lang="en-US" sz="2000" i="1">
                        <a:latin typeface="Cambria Math" panose="02040503050406030204" pitchFamily="18" charset="0"/>
                      </a:rPr>
                      <m:t>𝐸</m:t>
                    </m:r>
                    <m:d>
                      <m:dPr>
                        <m:ctrlPr>
                          <a:rPr lang="en-US" sz="2000" i="1">
                            <a:latin typeface="Cambria Math" panose="02040503050406030204" pitchFamily="18" charset="0"/>
                          </a:rPr>
                        </m:ctrlPr>
                      </m:dPr>
                      <m:e>
                        <m:r>
                          <a:rPr lang="en-US" sz="2000" i="1">
                            <a:latin typeface="Cambria Math" panose="02040503050406030204" pitchFamily="18" charset="0"/>
                          </a:rPr>
                          <m:t>𝑋</m:t>
                        </m:r>
                        <m:r>
                          <a:rPr lang="en-US" sz="2000" b="0" i="1" baseline="-25000">
                            <a:latin typeface="Cambria Math" panose="02040503050406030204" pitchFamily="18" charset="0"/>
                          </a:rPr>
                          <m:t>6</m:t>
                        </m:r>
                      </m:e>
                    </m:d>
                    <m:r>
                      <a:rPr lang="en-US" sz="2000" i="1">
                        <a:latin typeface="Cambria Math" panose="02040503050406030204" pitchFamily="18" charset="0"/>
                      </a:rPr>
                      <m:t>=</m:t>
                    </m:r>
                    <m:f>
                      <m:fPr>
                        <m:type m:val="skw"/>
                        <m:ctrlPr>
                          <a:rPr lang="en-US" sz="2000" i="1">
                            <a:latin typeface="Cambria Math" panose="02040503050406030204" pitchFamily="18" charset="0"/>
                          </a:rPr>
                        </m:ctrlPr>
                      </m:fPr>
                      <m:num>
                        <m:r>
                          <a:rPr lang="en-US" sz="2000" b="0" i="1">
                            <a:latin typeface="Cambria Math" panose="02040503050406030204" pitchFamily="18" charset="0"/>
                          </a:rPr>
                          <m:t>20</m:t>
                        </m:r>
                      </m:num>
                      <m:den>
                        <m:r>
                          <a:rPr lang="en-US" sz="2000" b="0" i="1">
                            <a:latin typeface="Cambria Math" panose="02040503050406030204" pitchFamily="18" charset="0"/>
                          </a:rPr>
                          <m:t>6</m:t>
                        </m:r>
                      </m:den>
                    </m:f>
                  </m:oMath>
                </a14:m>
                <a:endParaRPr lang="en-US" sz="2000"/>
              </a:p>
              <a:p>
                <a:endParaRPr lang="en-US" sz="2000"/>
              </a:p>
              <a:p>
                <a:pPr marL="0" indent="0">
                  <a:buNone/>
                </a:pPr>
                <a14:m>
                  <m:oMathPara xmlns:m="http://schemas.openxmlformats.org/officeDocument/2006/math">
                    <m:oMathParaPr>
                      <m:jc m:val="centerGroup"/>
                    </m:oMathParaPr>
                    <m:oMath xmlns:m="http://schemas.openxmlformats.org/officeDocument/2006/math">
                      <m:r>
                        <a:rPr lang="en-US" sz="2000" i="1">
                          <a:latin typeface="Cambria Math" panose="02040503050406030204" pitchFamily="18" charset="0"/>
                        </a:rPr>
                        <m:t>𝐸</m:t>
                      </m:r>
                      <m:d>
                        <m:dPr>
                          <m:ctrlPr>
                            <a:rPr lang="en-US" sz="2000" i="1">
                              <a:latin typeface="Cambria Math" panose="02040503050406030204" pitchFamily="18" charset="0"/>
                            </a:rPr>
                          </m:ctrlPr>
                        </m:dPr>
                        <m:e>
                          <m:r>
                            <a:rPr lang="en-US" sz="2000" i="1">
                              <a:latin typeface="Cambria Math" panose="02040503050406030204" pitchFamily="18" charset="0"/>
                            </a:rPr>
                            <m:t>𝑋</m:t>
                          </m:r>
                          <m:r>
                            <a:rPr lang="en-US" sz="2000" b="0" i="1" baseline="-25000">
                              <a:latin typeface="Cambria Math" panose="02040503050406030204" pitchFamily="18" charset="0"/>
                            </a:rPr>
                            <m:t>𝑖</m:t>
                          </m:r>
                        </m:e>
                      </m:d>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b="0" i="1">
                              <a:latin typeface="Cambria Math" panose="02040503050406030204" pitchFamily="18" charset="0"/>
                            </a:rPr>
                            <m:t>𝑖</m:t>
                          </m:r>
                          <m:r>
                            <a:rPr lang="en-US" sz="2000" b="0" i="1">
                              <a:latin typeface="Cambria Math" panose="02040503050406030204" pitchFamily="18" charset="0"/>
                              <a:ea typeface="Cambria Math" panose="02040503050406030204" pitchFamily="18" charset="0"/>
                            </a:rPr>
                            <m:t>∙</m:t>
                          </m:r>
                          <m:d>
                            <m:dPr>
                              <m:ctrlPr>
                                <a:rPr lang="en-US" sz="2000" b="0" i="1">
                                  <a:latin typeface="Cambria Math" panose="02040503050406030204" pitchFamily="18" charset="0"/>
                                  <a:ea typeface="Cambria Math" panose="02040503050406030204" pitchFamily="18" charset="0"/>
                                </a:rPr>
                              </m:ctrlPr>
                            </m:dPr>
                            <m:e>
                              <m:r>
                                <a:rPr lang="en-US" sz="2000" b="0" i="1">
                                  <a:latin typeface="Cambria Math" panose="02040503050406030204" pitchFamily="18" charset="0"/>
                                  <a:ea typeface="Cambria Math" panose="02040503050406030204" pitchFamily="18" charset="0"/>
                                </a:rPr>
                                <m:t>𝑖</m:t>
                              </m:r>
                              <m:r>
                                <a:rPr lang="en-US" sz="2000" b="0" i="1">
                                  <a:latin typeface="Cambria Math" panose="02040503050406030204" pitchFamily="18" charset="0"/>
                                  <a:ea typeface="Cambria Math" panose="02040503050406030204" pitchFamily="18" charset="0"/>
                                </a:rPr>
                                <m:t>+1</m:t>
                              </m:r>
                            </m:e>
                          </m:d>
                          <m:r>
                            <a:rPr lang="en-US" sz="2000" b="0" i="1">
                              <a:latin typeface="Cambria Math" panose="02040503050406030204" pitchFamily="18" charset="0"/>
                              <a:ea typeface="Cambria Math" panose="02040503050406030204" pitchFamily="18" charset="0"/>
                            </a:rPr>
                            <m:t>−2</m:t>
                          </m:r>
                        </m:num>
                        <m:den>
                          <m:r>
                            <a:rPr lang="en-US" sz="2000" b="0" i="1">
                              <a:latin typeface="Cambria Math" panose="02040503050406030204" pitchFamily="18" charset="0"/>
                            </a:rPr>
                            <m:t>2</m:t>
                          </m:r>
                          <m:r>
                            <a:rPr lang="en-US" sz="2000" b="0" i="1">
                              <a:latin typeface="Cambria Math" panose="02040503050406030204" pitchFamily="18" charset="0"/>
                            </a:rPr>
                            <m:t>𝑖</m:t>
                          </m:r>
                        </m:den>
                      </m:f>
                    </m:oMath>
                  </m:oMathPara>
                </a14:m>
                <a:endParaRPr lang="en-US" sz="2000"/>
              </a:p>
              <a:p>
                <a:pPr marL="0" indent="0">
                  <a:buNone/>
                </a:pPr>
                <a:endParaRPr lang="en-US" sz="2000"/>
              </a:p>
              <a:p>
                <a:pPr marL="0" indent="0">
                  <a:buNone/>
                </a:pPr>
                <a14:m>
                  <m:oMathPara xmlns:m="http://schemas.openxmlformats.org/officeDocument/2006/math">
                    <m:oMathParaPr>
                      <m:jc m:val="centerGroup"/>
                    </m:oMathParaPr>
                    <m:oMath xmlns:m="http://schemas.openxmlformats.org/officeDocument/2006/math">
                      <m:nary>
                        <m:naryPr>
                          <m:chr m:val="∑"/>
                          <m:ctrlPr>
                            <a:rPr lang="en-US" sz="2000" i="1">
                              <a:latin typeface="Cambria Math" panose="02040503050406030204" pitchFamily="18" charset="0"/>
                            </a:rPr>
                          </m:ctrlPr>
                        </m:naryPr>
                        <m:sub>
                          <m:r>
                            <m:rPr>
                              <m:brk m:alnAt="23"/>
                            </m:rPr>
                            <a:rPr lang="en-US" sz="2000" b="0" i="1">
                              <a:latin typeface="Cambria Math" panose="02040503050406030204" pitchFamily="18" charset="0"/>
                            </a:rPr>
                            <m:t>𝑖</m:t>
                          </m:r>
                          <m:r>
                            <a:rPr lang="en-US" sz="2000" b="0" i="1">
                              <a:latin typeface="Cambria Math" panose="02040503050406030204" pitchFamily="18" charset="0"/>
                            </a:rPr>
                            <m:t>=1</m:t>
                          </m:r>
                        </m:sub>
                        <m:sup>
                          <m:r>
                            <a:rPr lang="en-US" sz="2000" b="0" i="1">
                              <a:latin typeface="Cambria Math" panose="02040503050406030204" pitchFamily="18" charset="0"/>
                            </a:rPr>
                            <m:t>𝑛</m:t>
                          </m:r>
                        </m:sup>
                        <m:e>
                          <m:r>
                            <a:rPr lang="en-US" sz="2000" b="0" i="1">
                              <a:latin typeface="Cambria Math" panose="02040503050406030204" pitchFamily="18" charset="0"/>
                            </a:rPr>
                            <m:t>𝐸</m:t>
                          </m:r>
                          <m:r>
                            <a:rPr lang="en-US" sz="2000" b="0" i="1">
                              <a:latin typeface="Cambria Math" panose="02040503050406030204" pitchFamily="18" charset="0"/>
                            </a:rPr>
                            <m:t>(</m:t>
                          </m:r>
                          <m:r>
                            <a:rPr lang="en-US" sz="2000" i="1">
                              <a:latin typeface="Cambria Math" panose="02040503050406030204" pitchFamily="18" charset="0"/>
                            </a:rPr>
                            <m:t>𝑋</m:t>
                          </m:r>
                          <m:r>
                            <a:rPr lang="en-US" sz="2000" i="1" baseline="-25000">
                              <a:latin typeface="Cambria Math" panose="02040503050406030204" pitchFamily="18" charset="0"/>
                            </a:rPr>
                            <m:t>𝑖</m:t>
                          </m:r>
                        </m:e>
                      </m:nary>
                      <m:r>
                        <a:rPr lang="en-US" sz="2000" b="0" i="1">
                          <a:latin typeface="Cambria Math" panose="02040503050406030204" pitchFamily="18" charset="0"/>
                        </a:rPr>
                        <m:t>)</m:t>
                      </m:r>
                      <m:r>
                        <a:rPr lang="en-US" sz="2000" i="1">
                          <a:latin typeface="Cambria Math" panose="02040503050406030204" pitchFamily="18" charset="0"/>
                        </a:rPr>
                        <m:t>=</m:t>
                      </m:r>
                      <m:nary>
                        <m:naryPr>
                          <m:chr m:val="∑"/>
                          <m:ctrlPr>
                            <a:rPr lang="en-US" sz="2000" i="1">
                              <a:latin typeface="Cambria Math" panose="02040503050406030204" pitchFamily="18" charset="0"/>
                            </a:rPr>
                          </m:ctrlPr>
                        </m:naryPr>
                        <m:sub>
                          <m:r>
                            <m:rPr>
                              <m:brk m:alnAt="23"/>
                            </m:rPr>
                            <a:rPr lang="en-US" sz="2000" i="1">
                              <a:latin typeface="Cambria Math" panose="02040503050406030204" pitchFamily="18" charset="0"/>
                            </a:rPr>
                            <m:t>𝑖</m:t>
                          </m:r>
                          <m:r>
                            <a:rPr lang="en-US" sz="2000" i="1">
                              <a:latin typeface="Cambria Math" panose="02040503050406030204" pitchFamily="18" charset="0"/>
                            </a:rPr>
                            <m:t>=1</m:t>
                          </m:r>
                        </m:sub>
                        <m:sup>
                          <m:r>
                            <a:rPr lang="en-US" sz="2000" i="1">
                              <a:latin typeface="Cambria Math" panose="02040503050406030204" pitchFamily="18" charset="0"/>
                            </a:rPr>
                            <m:t>𝑛</m:t>
                          </m:r>
                        </m:sup>
                        <m:e>
                          <m:f>
                            <m:fPr>
                              <m:ctrlPr>
                                <a:rPr lang="en-US" sz="2000" i="1">
                                  <a:latin typeface="Cambria Math" panose="02040503050406030204" pitchFamily="18" charset="0"/>
                                </a:rPr>
                              </m:ctrlPr>
                            </m:fPr>
                            <m:num>
                              <m:r>
                                <a:rPr lang="en-US" sz="2000" b="0" i="1">
                                  <a:latin typeface="Cambria Math" panose="02040503050406030204" pitchFamily="18" charset="0"/>
                                </a:rPr>
                                <m:t>𝑖</m:t>
                              </m:r>
                              <m:r>
                                <a:rPr lang="en-US" sz="2000" b="0" i="1">
                                  <a:latin typeface="Cambria Math" panose="02040503050406030204" pitchFamily="18" charset="0"/>
                                </a:rPr>
                                <m:t>−1</m:t>
                              </m:r>
                            </m:num>
                            <m:den>
                              <m:r>
                                <a:rPr lang="en-US" sz="2000" b="0" i="1">
                                  <a:latin typeface="Cambria Math" panose="02040503050406030204" pitchFamily="18" charset="0"/>
                                </a:rPr>
                                <m:t>2</m:t>
                              </m:r>
                            </m:den>
                          </m:f>
                          <m:r>
                            <a:rPr lang="en-US" sz="2000" b="0" i="1">
                              <a:latin typeface="Cambria Math" panose="02040503050406030204" pitchFamily="18" charset="0"/>
                            </a:rPr>
                            <m:t>−</m:t>
                          </m:r>
                          <m:f>
                            <m:fPr>
                              <m:ctrlPr>
                                <a:rPr lang="en-US" sz="2000" b="0" i="1">
                                  <a:latin typeface="Cambria Math" panose="02040503050406030204" pitchFamily="18" charset="0"/>
                                </a:rPr>
                              </m:ctrlPr>
                            </m:fPr>
                            <m:num>
                              <m:r>
                                <a:rPr lang="en-US" sz="2000" b="0" i="1">
                                  <a:latin typeface="Cambria Math" panose="02040503050406030204" pitchFamily="18" charset="0"/>
                                </a:rPr>
                                <m:t>1</m:t>
                              </m:r>
                            </m:num>
                            <m:den>
                              <m:r>
                                <a:rPr lang="en-US" sz="2000" b="0" i="1">
                                  <a:latin typeface="Cambria Math" panose="02040503050406030204" pitchFamily="18" charset="0"/>
                                </a:rPr>
                                <m:t>2</m:t>
                              </m:r>
                              <m:r>
                                <a:rPr lang="en-US" sz="2000" b="0" i="1">
                                  <a:latin typeface="Cambria Math" panose="02040503050406030204" pitchFamily="18" charset="0"/>
                                </a:rPr>
                                <m:t>𝑖</m:t>
                              </m:r>
                            </m:den>
                          </m:f>
                          <m:r>
                            <a:rPr lang="en-US" sz="2000" b="0" i="1">
                              <a:latin typeface="Cambria Math" panose="02040503050406030204" pitchFamily="18" charset="0"/>
                            </a:rPr>
                            <m:t>=</m:t>
                          </m:r>
                          <m:r>
                            <a:rPr lang="en-US" sz="2000" b="0" i="1">
                              <a:latin typeface="Cambria Math" panose="02040503050406030204" pitchFamily="18" charset="0"/>
                              <a:ea typeface="Cambria Math" panose="02040503050406030204" pitchFamily="18" charset="0"/>
                            </a:rPr>
                            <m:t>𝜃</m:t>
                          </m:r>
                          <m:r>
                            <a:rPr lang="en-US" sz="2000" b="0" i="1">
                              <a:latin typeface="Cambria Math" panose="02040503050406030204" pitchFamily="18" charset="0"/>
                              <a:ea typeface="Cambria Math" panose="02040503050406030204" pitchFamily="18" charset="0"/>
                            </a:rPr>
                            <m:t>(</m:t>
                          </m:r>
                          <m:r>
                            <a:rPr lang="en-US" sz="2000" b="0" i="1">
                              <a:latin typeface="Cambria Math" panose="02040503050406030204" pitchFamily="18" charset="0"/>
                              <a:ea typeface="Cambria Math" panose="02040503050406030204" pitchFamily="18" charset="0"/>
                            </a:rPr>
                            <m:t>𝑛</m:t>
                          </m:r>
                          <m:r>
                            <a:rPr lang="en-US" sz="2000" b="0" i="1" baseline="30000">
                              <a:latin typeface="Cambria Math" panose="02040503050406030204" pitchFamily="18" charset="0"/>
                              <a:ea typeface="Cambria Math" panose="02040503050406030204" pitchFamily="18" charset="0"/>
                            </a:rPr>
                            <m:t>2</m:t>
                          </m:r>
                          <m:r>
                            <a:rPr lang="en-US" sz="2000" b="0" i="1">
                              <a:latin typeface="Cambria Math" panose="02040503050406030204" pitchFamily="18" charset="0"/>
                              <a:ea typeface="Cambria Math" panose="02040503050406030204" pitchFamily="18" charset="0"/>
                            </a:rPr>
                            <m:t>)</m:t>
                          </m:r>
                        </m:e>
                      </m:nary>
                    </m:oMath>
                  </m:oMathPara>
                </a14:m>
                <a:endParaRPr lang="en-US" sz="2000"/>
              </a:p>
              <a:p>
                <a:pPr marL="0" indent="0">
                  <a:buNone/>
                </a:pPr>
                <a:endParaRPr lang="en-US" sz="2000"/>
              </a:p>
            </p:txBody>
          </p:sp>
        </mc:Choice>
        <mc:Fallback>
          <p:sp>
            <p:nvSpPr>
              <p:cNvPr id="3" name="Content Placeholder 2">
                <a:extLst>
                  <a:ext uri="{FF2B5EF4-FFF2-40B4-BE49-F238E27FC236}">
                    <a16:creationId xmlns:a16="http://schemas.microsoft.com/office/drawing/2014/main" id="{31E3A4B0-A80F-4363-B00D-2E8585E32B3F}"/>
                  </a:ext>
                </a:extLst>
              </p:cNvPr>
              <p:cNvSpPr>
                <a:spLocks noGrp="1" noRot="1" noChangeAspect="1" noMove="1" noResize="1" noEditPoints="1" noAdjustHandles="1" noChangeArrowheads="1" noChangeShapeType="1" noTextEdit="1"/>
              </p:cNvSpPr>
              <p:nvPr>
                <p:ph idx="1"/>
              </p:nvPr>
            </p:nvSpPr>
            <p:spPr>
              <a:xfrm>
                <a:off x="965201" y="965201"/>
                <a:ext cx="5947496" cy="4923448"/>
              </a:xfrm>
              <a:blipFill>
                <a:blip r:embed="rId2"/>
                <a:stretch>
                  <a:fillRect l="-922" r="-4816"/>
                </a:stretch>
              </a:blipFill>
            </p:spPr>
            <p:txBody>
              <a:bodyPr/>
              <a:lstStyle/>
              <a:p>
                <a:r>
                  <a:rPr lang="en-US">
                    <a:noFill/>
                  </a:rPr>
                  <a:t> </a:t>
                </a:r>
              </a:p>
            </p:txBody>
          </p:sp>
        </mc:Fallback>
      </mc:AlternateContent>
      <p:sp>
        <p:nvSpPr>
          <p:cNvPr id="10" name="Rectangle 9">
            <a:extLst>
              <a:ext uri="{FF2B5EF4-FFF2-40B4-BE49-F238E27FC236}">
                <a16:creationId xmlns:a16="http://schemas.microsoft.com/office/drawing/2014/main" id="{88783419-8188-4C50-BD8F-237B464BE7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40788" y="1"/>
            <a:ext cx="4651212" cy="6858000"/>
          </a:xfrm>
          <a:prstGeom prst="rect">
            <a:avLst/>
          </a:prstGeom>
          <a:solidFill>
            <a:schemeClr val="accent1"/>
          </a:solidFill>
          <a:ln>
            <a:noFill/>
          </a:ln>
          <a:effectLst>
            <a:outerShdw blurRad="63500" dist="38100" dir="10800000" algn="l"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pic>
        <p:nvPicPr>
          <p:cNvPr id="12" name="Picture 11">
            <a:extLst>
              <a:ext uri="{FF2B5EF4-FFF2-40B4-BE49-F238E27FC236}">
                <a16:creationId xmlns:a16="http://schemas.microsoft.com/office/drawing/2014/main" id="{570D84C5-A105-4AB9-8C54-A26D13722D5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531" r="43746" b="531"/>
          <a:stretch/>
        </p:blipFill>
        <p:spPr>
          <a:xfrm rot="5400000" flipH="1" flipV="1">
            <a:off x="7521575" y="2187579"/>
            <a:ext cx="6857999" cy="2482850"/>
          </a:xfrm>
          <a:prstGeom prst="rect">
            <a:avLst/>
          </a:prstGeom>
        </p:spPr>
      </p:pic>
      <p:sp>
        <p:nvSpPr>
          <p:cNvPr id="2" name="Title 1">
            <a:extLst>
              <a:ext uri="{FF2B5EF4-FFF2-40B4-BE49-F238E27FC236}">
                <a16:creationId xmlns:a16="http://schemas.microsoft.com/office/drawing/2014/main" id="{FFFA1BE7-81B5-47B1-8245-0B88BC97C5E2}"/>
              </a:ext>
            </a:extLst>
          </p:cNvPr>
          <p:cNvSpPr>
            <a:spLocks noGrp="1"/>
          </p:cNvSpPr>
          <p:nvPr>
            <p:ph type="title"/>
          </p:nvPr>
        </p:nvSpPr>
        <p:spPr>
          <a:xfrm>
            <a:off x="7877898" y="1327169"/>
            <a:ext cx="3646678" cy="4199513"/>
          </a:xfrm>
        </p:spPr>
        <p:txBody>
          <a:bodyPr>
            <a:normAutofit/>
          </a:bodyPr>
          <a:lstStyle/>
          <a:p>
            <a:pPr algn="l"/>
            <a:r>
              <a:rPr lang="en-US">
                <a:solidFill>
                  <a:srgbClr val="FFFFFF"/>
                </a:solidFill>
              </a:rPr>
              <a:t>Insertion Sort, Continued</a:t>
            </a:r>
          </a:p>
        </p:txBody>
      </p:sp>
    </p:spTree>
    <p:extLst>
      <p:ext uri="{BB962C8B-B14F-4D97-AF65-F5344CB8AC3E}">
        <p14:creationId xmlns:p14="http://schemas.microsoft.com/office/powerpoint/2010/main" val="3169273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ounded Rectangle 14">
            <a:extLst>
              <a:ext uri="{FF2B5EF4-FFF2-40B4-BE49-F238E27FC236}">
                <a16:creationId xmlns:a16="http://schemas.microsoft.com/office/drawing/2014/main" id="{934B872D-6FE9-472A-9E92-342E41DA7C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0"/>
            <a:ext cx="7555992"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10" name="Rectangle 9">
            <a:extLst>
              <a:ext uri="{FF2B5EF4-FFF2-40B4-BE49-F238E27FC236}">
                <a16:creationId xmlns:a16="http://schemas.microsoft.com/office/drawing/2014/main" id="{488DEBA6-2ED2-4FED-8AAB-2F855348DD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36008" cy="6858000"/>
          </a:xfrm>
          <a:prstGeom prst="rect">
            <a:avLst/>
          </a:prstGeom>
          <a:ln>
            <a:noFill/>
          </a:ln>
          <a:effectLst>
            <a:outerShdw blurRad="63500" dist="38100" algn="l" rotWithShape="0">
              <a:prstClr val="black">
                <a:alpha val="40000"/>
              </a:prstClr>
            </a:outerShdw>
          </a:effectLst>
        </p:spPr>
        <p:style>
          <a:lnRef idx="2">
            <a:schemeClr val="accent1">
              <a:shade val="50000"/>
            </a:schemeClr>
          </a:lnRef>
          <a:fillRef idx="1003">
            <a:schemeClr val="dk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pic>
        <p:nvPicPr>
          <p:cNvPr id="12" name="Picture 11">
            <a:extLst>
              <a:ext uri="{FF2B5EF4-FFF2-40B4-BE49-F238E27FC236}">
                <a16:creationId xmlns:a16="http://schemas.microsoft.com/office/drawing/2014/main" id="{32162F0F-A9B7-409A-AD12-ADD441861C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6697" r="55278"/>
          <a:stretch/>
        </p:blipFill>
        <p:spPr>
          <a:xfrm>
            <a:off x="0" y="4375150"/>
            <a:ext cx="4636008" cy="2482850"/>
          </a:xfrm>
          <a:prstGeom prst="rect">
            <a:avLst/>
          </a:prstGeom>
        </p:spPr>
      </p:pic>
      <p:sp>
        <p:nvSpPr>
          <p:cNvPr id="2" name="Title 1">
            <a:extLst>
              <a:ext uri="{FF2B5EF4-FFF2-40B4-BE49-F238E27FC236}">
                <a16:creationId xmlns:a16="http://schemas.microsoft.com/office/drawing/2014/main" id="{87E82A95-5EA9-4D80-8EC9-11C2183D5701}"/>
              </a:ext>
            </a:extLst>
          </p:cNvPr>
          <p:cNvSpPr>
            <a:spLocks noGrp="1"/>
          </p:cNvSpPr>
          <p:nvPr>
            <p:ph type="title"/>
          </p:nvPr>
        </p:nvSpPr>
        <p:spPr>
          <a:xfrm>
            <a:off x="643466" y="804334"/>
            <a:ext cx="3471333" cy="5249333"/>
          </a:xfrm>
        </p:spPr>
        <p:txBody>
          <a:bodyPr>
            <a:normAutofit/>
          </a:bodyPr>
          <a:lstStyle/>
          <a:p>
            <a:r>
              <a:rPr lang="en-US">
                <a:solidFill>
                  <a:srgbClr val="FFFFFF"/>
                </a:solidFill>
              </a:rPr>
              <a:t>Hirings</a:t>
            </a:r>
          </a:p>
        </p:txBody>
      </p:sp>
      <p:sp>
        <p:nvSpPr>
          <p:cNvPr id="3" name="Content Placeholder 2">
            <a:extLst>
              <a:ext uri="{FF2B5EF4-FFF2-40B4-BE49-F238E27FC236}">
                <a16:creationId xmlns:a16="http://schemas.microsoft.com/office/drawing/2014/main" id="{4D9321D4-EE09-424E-9158-A61197C42D7B}"/>
              </a:ext>
            </a:extLst>
          </p:cNvPr>
          <p:cNvSpPr>
            <a:spLocks noGrp="1"/>
          </p:cNvSpPr>
          <p:nvPr>
            <p:ph idx="1"/>
          </p:nvPr>
        </p:nvSpPr>
        <p:spPr>
          <a:xfrm>
            <a:off x="5234722" y="804334"/>
            <a:ext cx="6271477" cy="5249333"/>
          </a:xfrm>
        </p:spPr>
        <p:txBody>
          <a:bodyPr anchor="ctr">
            <a:normAutofit/>
          </a:bodyPr>
          <a:lstStyle/>
          <a:p>
            <a:pPr marL="0" indent="0">
              <a:buNone/>
            </a:pPr>
            <a:r>
              <a:rPr lang="en-US">
                <a:solidFill>
                  <a:schemeClr val="tx2"/>
                </a:solidFill>
              </a:rPr>
              <a:t>n applicants are interviewed for a single job opening, 1 applicant per day.</a:t>
            </a:r>
          </a:p>
          <a:p>
            <a:pPr marL="0" indent="0">
              <a:buNone/>
            </a:pPr>
            <a:r>
              <a:rPr lang="en-US">
                <a:solidFill>
                  <a:schemeClr val="tx2"/>
                </a:solidFill>
              </a:rPr>
              <a:t>The first applicant is automatically hired.</a:t>
            </a:r>
          </a:p>
          <a:p>
            <a:pPr marL="0" indent="0">
              <a:buNone/>
            </a:pPr>
            <a:r>
              <a:rPr lang="en-US">
                <a:solidFill>
                  <a:schemeClr val="tx2"/>
                </a:solidFill>
              </a:rPr>
              <a:t>For every day thereafter, if the current applicant is better than the current employee, then the applicant is hired and the employee is fired.</a:t>
            </a:r>
          </a:p>
          <a:p>
            <a:pPr marL="0" indent="0">
              <a:buNone/>
            </a:pPr>
            <a:r>
              <a:rPr lang="en-US">
                <a:solidFill>
                  <a:schemeClr val="tx2"/>
                </a:solidFill>
              </a:rPr>
              <a:t>What is the expected number of hirings?</a:t>
            </a:r>
          </a:p>
        </p:txBody>
      </p:sp>
    </p:spTree>
    <p:extLst>
      <p:ext uri="{BB962C8B-B14F-4D97-AF65-F5344CB8AC3E}">
        <p14:creationId xmlns:p14="http://schemas.microsoft.com/office/powerpoint/2010/main" val="2131093600"/>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3000"/>
                <a:shade val="98000"/>
                <a:satMod val="150000"/>
                <a:lumMod val="102000"/>
              </a:schemeClr>
            </a:gs>
            <a:gs pos="50000">
              <a:schemeClr val="bg1">
                <a:tint val="98000"/>
                <a:shade val="90000"/>
                <a:satMod val="130000"/>
                <a:lumMod val="103000"/>
              </a:schemeClr>
            </a:gs>
            <a:gs pos="100000">
              <a:schemeClr val="bg1">
                <a:shade val="63000"/>
                <a:satMod val="120000"/>
              </a:schemeClr>
            </a:gs>
          </a:gsLst>
          <a:lin ang="5400000" scaled="0"/>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6A3F16E-CC60-4737-8CBB-9568A351D3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102EC07-B821-4BEB-B9F1-3F964EEE6CED}"/>
              </a:ext>
            </a:extLst>
          </p:cNvPr>
          <p:cNvSpPr>
            <a:spLocks noGrp="1"/>
          </p:cNvSpPr>
          <p:nvPr>
            <p:ph type="title"/>
          </p:nvPr>
        </p:nvSpPr>
        <p:spPr>
          <a:xfrm>
            <a:off x="4090507" y="764372"/>
            <a:ext cx="7434070" cy="1432289"/>
          </a:xfrm>
        </p:spPr>
        <p:txBody>
          <a:bodyPr>
            <a:normAutofit/>
          </a:bodyPr>
          <a:lstStyle/>
          <a:p>
            <a:r>
              <a:rPr lang="en-US" err="1"/>
              <a:t>Hirings</a:t>
            </a:r>
            <a:endParaRPr lang="en-US"/>
          </a:p>
        </p:txBody>
      </p:sp>
      <p:sp>
        <p:nvSpPr>
          <p:cNvPr id="10" name="Rectangle 9">
            <a:extLst>
              <a:ext uri="{FF2B5EF4-FFF2-40B4-BE49-F238E27FC236}">
                <a16:creationId xmlns:a16="http://schemas.microsoft.com/office/drawing/2014/main" id="{C0DABE73-66EA-42B0-AB0A-9FB1C0AD7A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06393" cy="6858000"/>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a:effectLst>
            <a:outerShdw blurRad="635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pic>
        <p:nvPicPr>
          <p:cNvPr id="12" name="Picture 11">
            <a:extLst>
              <a:ext uri="{FF2B5EF4-FFF2-40B4-BE49-F238E27FC236}">
                <a16:creationId xmlns:a16="http://schemas.microsoft.com/office/drawing/2014/main" id="{1E4917B9-5D95-4999-9E13-3568EDD4234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531" r="43746" b="531"/>
          <a:stretch/>
        </p:blipFill>
        <p:spPr>
          <a:xfrm rot="5400000" flipH="1" flipV="1">
            <a:off x="-1264032" y="2187576"/>
            <a:ext cx="6857999" cy="2482850"/>
          </a:xfrm>
          <a:prstGeom prst="rect">
            <a:avLst/>
          </a:prstGeom>
        </p:spPr>
      </p:pic>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B512751B-C743-428E-B162-D66FE4A83F4E}"/>
                  </a:ext>
                </a:extLst>
              </p:cNvPr>
              <p:cNvSpPr>
                <a:spLocks noGrp="1"/>
              </p:cNvSpPr>
              <p:nvPr>
                <p:ph idx="1"/>
              </p:nvPr>
            </p:nvSpPr>
            <p:spPr>
              <a:xfrm>
                <a:off x="4090507" y="2628900"/>
                <a:ext cx="7454077" cy="3589785"/>
              </a:xfrm>
            </p:spPr>
            <p:txBody>
              <a:bodyPr>
                <a:normAutofit/>
              </a:bodyPr>
              <a:lstStyle/>
              <a:p>
                <a:pPr marL="0" indent="0">
                  <a:buNone/>
                </a:pPr>
                <a:r>
                  <a:rPr lang="en-US" sz="1700"/>
                  <a:t>Let I</a:t>
                </a:r>
                <a:r>
                  <a:rPr lang="en-US" sz="1700" baseline="-25000"/>
                  <a:t>k</a:t>
                </a:r>
                <a:r>
                  <a:rPr lang="en-US" sz="1700"/>
                  <a:t> return 1 if the kth best employee is hired, and 0 otherwise.  We want:</a:t>
                </a:r>
              </a:p>
              <a:p>
                <a:pPr marL="0" indent="0">
                  <a:buNone/>
                </a:pPr>
                <a14:m>
                  <m:oMathPara xmlns:m="http://schemas.openxmlformats.org/officeDocument/2006/math">
                    <m:oMathParaPr>
                      <m:jc m:val="centerGroup"/>
                    </m:oMathParaPr>
                    <m:oMath xmlns:m="http://schemas.openxmlformats.org/officeDocument/2006/math">
                      <m:r>
                        <a:rPr lang="en-US" sz="1700" b="0" i="1">
                          <a:latin typeface="Cambria Math" panose="02040503050406030204" pitchFamily="18" charset="0"/>
                        </a:rPr>
                        <m:t>𝐸</m:t>
                      </m:r>
                      <m:r>
                        <a:rPr lang="en-US" sz="1700" b="0" i="1">
                          <a:latin typeface="Cambria Math" panose="02040503050406030204" pitchFamily="18" charset="0"/>
                        </a:rPr>
                        <m:t>(</m:t>
                      </m:r>
                      <m:nary>
                        <m:naryPr>
                          <m:chr m:val="∑"/>
                          <m:ctrlPr>
                            <a:rPr lang="en-US" sz="1700" i="1">
                              <a:latin typeface="Cambria Math" panose="02040503050406030204" pitchFamily="18" charset="0"/>
                            </a:rPr>
                          </m:ctrlPr>
                        </m:naryPr>
                        <m:sub>
                          <m:r>
                            <m:rPr>
                              <m:brk m:alnAt="23"/>
                            </m:rPr>
                            <a:rPr lang="en-US" sz="1700" b="0" i="1">
                              <a:latin typeface="Cambria Math" panose="02040503050406030204" pitchFamily="18" charset="0"/>
                            </a:rPr>
                            <m:t>𝑘</m:t>
                          </m:r>
                          <m:r>
                            <a:rPr lang="en-US" sz="1700" b="0" i="1">
                              <a:latin typeface="Cambria Math" panose="02040503050406030204" pitchFamily="18" charset="0"/>
                            </a:rPr>
                            <m:t>=1</m:t>
                          </m:r>
                        </m:sub>
                        <m:sup>
                          <m:r>
                            <a:rPr lang="en-US" sz="1700" b="0" i="1">
                              <a:latin typeface="Cambria Math" panose="02040503050406030204" pitchFamily="18" charset="0"/>
                            </a:rPr>
                            <m:t>𝑛</m:t>
                          </m:r>
                        </m:sup>
                        <m:e>
                          <m:r>
                            <a:rPr lang="en-US" sz="1700" b="0" i="1">
                              <a:latin typeface="Cambria Math" panose="02040503050406030204" pitchFamily="18" charset="0"/>
                            </a:rPr>
                            <m:t>𝐼</m:t>
                          </m:r>
                          <m:r>
                            <a:rPr lang="en-US" sz="1700" b="0" i="1" baseline="-25000">
                              <a:latin typeface="Cambria Math" panose="02040503050406030204" pitchFamily="18" charset="0"/>
                            </a:rPr>
                            <m:t>𝑘</m:t>
                          </m:r>
                        </m:e>
                      </m:nary>
                      <m:r>
                        <a:rPr lang="en-US" sz="1700" b="0" i="1">
                          <a:latin typeface="Cambria Math" panose="02040503050406030204" pitchFamily="18" charset="0"/>
                        </a:rPr>
                        <m:t>)=</m:t>
                      </m:r>
                      <m:nary>
                        <m:naryPr>
                          <m:chr m:val="∑"/>
                          <m:ctrlPr>
                            <a:rPr lang="en-US" sz="1700" i="1">
                              <a:latin typeface="Cambria Math" panose="02040503050406030204" pitchFamily="18" charset="0"/>
                            </a:rPr>
                          </m:ctrlPr>
                        </m:naryPr>
                        <m:sub>
                          <m:r>
                            <m:rPr>
                              <m:brk m:alnAt="23"/>
                            </m:rPr>
                            <a:rPr lang="en-US" sz="1700" i="1">
                              <a:latin typeface="Cambria Math" panose="02040503050406030204" pitchFamily="18" charset="0"/>
                            </a:rPr>
                            <m:t>𝑘</m:t>
                          </m:r>
                          <m:r>
                            <a:rPr lang="en-US" sz="1700" i="1">
                              <a:latin typeface="Cambria Math" panose="02040503050406030204" pitchFamily="18" charset="0"/>
                            </a:rPr>
                            <m:t>=1</m:t>
                          </m:r>
                        </m:sub>
                        <m:sup>
                          <m:r>
                            <a:rPr lang="en-US" sz="1700" i="1">
                              <a:latin typeface="Cambria Math" panose="02040503050406030204" pitchFamily="18" charset="0"/>
                            </a:rPr>
                            <m:t>𝑛</m:t>
                          </m:r>
                        </m:sup>
                        <m:e>
                          <m:r>
                            <a:rPr lang="en-US" sz="1700" b="0" i="1">
                              <a:latin typeface="Cambria Math" panose="02040503050406030204" pitchFamily="18" charset="0"/>
                            </a:rPr>
                            <m:t>𝐸</m:t>
                          </m:r>
                          <m:r>
                            <a:rPr lang="en-US" sz="1700" b="0" i="1">
                              <a:latin typeface="Cambria Math" panose="02040503050406030204" pitchFamily="18" charset="0"/>
                            </a:rPr>
                            <m:t>(</m:t>
                          </m:r>
                          <m:r>
                            <a:rPr lang="en-US" sz="1700" i="1">
                              <a:latin typeface="Cambria Math" panose="02040503050406030204" pitchFamily="18" charset="0"/>
                            </a:rPr>
                            <m:t>𝐼</m:t>
                          </m:r>
                          <m:r>
                            <a:rPr lang="en-US" sz="1700" i="1" baseline="-25000">
                              <a:latin typeface="Cambria Math" panose="02040503050406030204" pitchFamily="18" charset="0"/>
                            </a:rPr>
                            <m:t>𝑘</m:t>
                          </m:r>
                        </m:e>
                      </m:nary>
                      <m:r>
                        <a:rPr lang="en-US" sz="1700" i="1">
                          <a:latin typeface="Cambria Math" panose="02040503050406030204" pitchFamily="18" charset="0"/>
                        </a:rPr>
                        <m:t>)</m:t>
                      </m:r>
                    </m:oMath>
                  </m:oMathPara>
                </a14:m>
                <a:endParaRPr lang="en-US" sz="1700"/>
              </a:p>
              <a:p>
                <a:pPr marL="0" indent="0">
                  <a:buNone/>
                </a:pPr>
                <a:r>
                  <a:rPr lang="en-US" sz="1700"/>
                  <a:t>E(I</a:t>
                </a:r>
                <a:r>
                  <a:rPr lang="en-US" sz="1700" baseline="-25000"/>
                  <a:t>1</a:t>
                </a:r>
                <a:r>
                  <a:rPr lang="en-US" sz="1700"/>
                  <a:t>) = 1 (the best employee is always hired).</a:t>
                </a:r>
              </a:p>
              <a:p>
                <a:pPr marL="0" indent="0">
                  <a:buNone/>
                </a:pPr>
                <a:r>
                  <a:rPr lang="en-US" sz="1700"/>
                  <a:t>E(I</a:t>
                </a:r>
                <a:r>
                  <a:rPr lang="en-US" sz="1700" baseline="-25000"/>
                  <a:t>2</a:t>
                </a:r>
                <a:r>
                  <a:rPr lang="en-US" sz="1700"/>
                  <a:t>) = </a:t>
                </a:r>
                <a14:m>
                  <m:oMath xmlns:m="http://schemas.openxmlformats.org/officeDocument/2006/math">
                    <m:f>
                      <m:fPr>
                        <m:ctrlPr>
                          <a:rPr lang="en-US" sz="1700" i="1">
                            <a:latin typeface="Cambria Math" panose="02040503050406030204" pitchFamily="18" charset="0"/>
                          </a:rPr>
                        </m:ctrlPr>
                      </m:fPr>
                      <m:num>
                        <m:r>
                          <a:rPr lang="en-US" sz="1700" b="0" i="1">
                            <a:latin typeface="Cambria Math" panose="02040503050406030204" pitchFamily="18" charset="0"/>
                          </a:rPr>
                          <m:t>1</m:t>
                        </m:r>
                      </m:num>
                      <m:den>
                        <m:r>
                          <a:rPr lang="en-US" sz="1700" b="0" i="1">
                            <a:latin typeface="Cambria Math" panose="02040503050406030204" pitchFamily="18" charset="0"/>
                          </a:rPr>
                          <m:t>2</m:t>
                        </m:r>
                      </m:den>
                    </m:f>
                  </m:oMath>
                </a14:m>
                <a:r>
                  <a:rPr lang="en-US" sz="1700"/>
                  <a:t> (there is a 50% chance the best employee shows up </a:t>
                </a:r>
                <a:br>
                  <a:rPr lang="en-US" sz="1700"/>
                </a:br>
                <a:r>
                  <a:rPr lang="en-US" sz="1700"/>
                  <a:t>before the 2</a:t>
                </a:r>
                <a:r>
                  <a:rPr lang="en-US" sz="1700" baseline="30000"/>
                  <a:t>nd</a:t>
                </a:r>
                <a:r>
                  <a:rPr lang="en-US" sz="1700"/>
                  <a:t> best employee)</a:t>
                </a:r>
              </a:p>
              <a:p>
                <a:pPr marL="0" indent="0">
                  <a:buNone/>
                </a:pPr>
                <a:r>
                  <a:rPr lang="en-US" sz="1700"/>
                  <a:t>E(I</a:t>
                </a:r>
                <a:r>
                  <a:rPr lang="en-US" sz="1700" baseline="-25000"/>
                  <a:t>3</a:t>
                </a:r>
                <a:r>
                  <a:rPr lang="en-US" sz="1700"/>
                  <a:t>) </a:t>
                </a:r>
                <a14:m>
                  <m:oMath xmlns:m="http://schemas.openxmlformats.org/officeDocument/2006/math">
                    <m:r>
                      <a:rPr lang="en-US" sz="1700" b="0" i="0">
                        <a:latin typeface="Cambria Math" panose="02040503050406030204" pitchFamily="18" charset="0"/>
                      </a:rPr>
                      <m:t>=</m:t>
                    </m:r>
                    <m:f>
                      <m:fPr>
                        <m:ctrlPr>
                          <a:rPr lang="en-US" sz="1700" i="1">
                            <a:latin typeface="Cambria Math" panose="02040503050406030204" pitchFamily="18" charset="0"/>
                          </a:rPr>
                        </m:ctrlPr>
                      </m:fPr>
                      <m:num>
                        <m:r>
                          <a:rPr lang="en-US" sz="1700" i="1">
                            <a:latin typeface="Cambria Math" panose="02040503050406030204" pitchFamily="18" charset="0"/>
                          </a:rPr>
                          <m:t>1</m:t>
                        </m:r>
                      </m:num>
                      <m:den>
                        <m:r>
                          <a:rPr lang="en-US" sz="1700" b="0" i="1">
                            <a:latin typeface="Cambria Math" panose="02040503050406030204" pitchFamily="18" charset="0"/>
                          </a:rPr>
                          <m:t>3</m:t>
                        </m:r>
                      </m:den>
                    </m:f>
                  </m:oMath>
                </a14:m>
                <a:r>
                  <a:rPr lang="en-US" sz="1700"/>
                  <a:t> (there is a 33% chance the 3</a:t>
                </a:r>
                <a:r>
                  <a:rPr lang="en-US" sz="1700" baseline="30000"/>
                  <a:t>rd</a:t>
                </a:r>
                <a:r>
                  <a:rPr lang="en-US" sz="1700"/>
                  <a:t> best employee shows up</a:t>
                </a:r>
                <a:br>
                  <a:rPr lang="en-US" sz="1700"/>
                </a:br>
                <a:r>
                  <a:rPr lang="en-US" sz="1700"/>
                  <a:t>before the best two employees)</a:t>
                </a:r>
              </a:p>
              <a:p>
                <a:pPr marL="0" indent="0">
                  <a:buNone/>
                </a:pPr>
                <a14:m>
                  <m:oMathPara xmlns:m="http://schemas.openxmlformats.org/officeDocument/2006/math">
                    <m:oMathParaPr>
                      <m:jc m:val="centerGroup"/>
                    </m:oMathParaPr>
                    <m:oMath xmlns:m="http://schemas.openxmlformats.org/officeDocument/2006/math">
                      <m:nary>
                        <m:naryPr>
                          <m:chr m:val="∑"/>
                          <m:ctrlPr>
                            <a:rPr lang="en-US" sz="1700" i="1">
                              <a:latin typeface="Cambria Math" panose="02040503050406030204" pitchFamily="18" charset="0"/>
                            </a:rPr>
                          </m:ctrlPr>
                        </m:naryPr>
                        <m:sub>
                          <m:r>
                            <m:rPr>
                              <m:brk m:alnAt="23"/>
                            </m:rPr>
                            <a:rPr lang="en-US" sz="1700" i="1">
                              <a:latin typeface="Cambria Math" panose="02040503050406030204" pitchFamily="18" charset="0"/>
                            </a:rPr>
                            <m:t>𝑘</m:t>
                          </m:r>
                          <m:r>
                            <a:rPr lang="en-US" sz="1700" i="1">
                              <a:latin typeface="Cambria Math" panose="02040503050406030204" pitchFamily="18" charset="0"/>
                            </a:rPr>
                            <m:t>=1</m:t>
                          </m:r>
                        </m:sub>
                        <m:sup>
                          <m:r>
                            <a:rPr lang="en-US" sz="1700" i="1">
                              <a:latin typeface="Cambria Math" panose="02040503050406030204" pitchFamily="18" charset="0"/>
                            </a:rPr>
                            <m:t>𝑛</m:t>
                          </m:r>
                        </m:sup>
                        <m:e>
                          <m:r>
                            <a:rPr lang="en-US" sz="1700" b="0" i="1">
                              <a:latin typeface="Cambria Math" panose="02040503050406030204" pitchFamily="18" charset="0"/>
                            </a:rPr>
                            <m:t>𝐸</m:t>
                          </m:r>
                          <m:r>
                            <a:rPr lang="en-US" sz="1700" i="1">
                              <a:latin typeface="Cambria Math" panose="02040503050406030204" pitchFamily="18" charset="0"/>
                            </a:rPr>
                            <m:t>(</m:t>
                          </m:r>
                          <m:r>
                            <a:rPr lang="en-US" sz="1700" i="1">
                              <a:latin typeface="Cambria Math" panose="02040503050406030204" pitchFamily="18" charset="0"/>
                            </a:rPr>
                            <m:t>𝐼𝑘</m:t>
                          </m:r>
                        </m:e>
                      </m:nary>
                      <m:r>
                        <a:rPr lang="en-US" sz="1700" i="1">
                          <a:latin typeface="Cambria Math" panose="02040503050406030204" pitchFamily="18" charset="0"/>
                        </a:rPr>
                        <m:t>)</m:t>
                      </m:r>
                      <m:r>
                        <a:rPr lang="en-US" sz="1700" b="0" i="0">
                          <a:latin typeface="Cambria Math" panose="02040503050406030204" pitchFamily="18" charset="0"/>
                        </a:rPr>
                        <m:t>= </m:t>
                      </m:r>
                      <m:nary>
                        <m:naryPr>
                          <m:chr m:val="∑"/>
                          <m:ctrlPr>
                            <a:rPr lang="en-US" sz="1700" b="0" i="1">
                              <a:latin typeface="Cambria Math" panose="02040503050406030204" pitchFamily="18" charset="0"/>
                            </a:rPr>
                          </m:ctrlPr>
                        </m:naryPr>
                        <m:sub>
                          <m:r>
                            <m:rPr>
                              <m:brk m:alnAt="23"/>
                            </m:rPr>
                            <a:rPr lang="en-US" sz="1700" b="0" i="1">
                              <a:latin typeface="Cambria Math" panose="02040503050406030204" pitchFamily="18" charset="0"/>
                            </a:rPr>
                            <m:t>𝑘</m:t>
                          </m:r>
                          <m:r>
                            <a:rPr lang="en-US" sz="1700" b="0" i="1">
                              <a:latin typeface="Cambria Math" panose="02040503050406030204" pitchFamily="18" charset="0"/>
                            </a:rPr>
                            <m:t>=1</m:t>
                          </m:r>
                        </m:sub>
                        <m:sup>
                          <m:r>
                            <a:rPr lang="en-US" sz="1700" b="0" i="1">
                              <a:latin typeface="Cambria Math" panose="02040503050406030204" pitchFamily="18" charset="0"/>
                            </a:rPr>
                            <m:t>𝑛</m:t>
                          </m:r>
                        </m:sup>
                        <m:e>
                          <m:f>
                            <m:fPr>
                              <m:ctrlPr>
                                <a:rPr lang="en-US" sz="1700" b="0" i="1">
                                  <a:latin typeface="Cambria Math" panose="02040503050406030204" pitchFamily="18" charset="0"/>
                                </a:rPr>
                              </m:ctrlPr>
                            </m:fPr>
                            <m:num>
                              <m:r>
                                <a:rPr lang="en-US" sz="1700" b="0" i="1">
                                  <a:latin typeface="Cambria Math" panose="02040503050406030204" pitchFamily="18" charset="0"/>
                                </a:rPr>
                                <m:t>1</m:t>
                              </m:r>
                            </m:num>
                            <m:den>
                              <m:r>
                                <a:rPr lang="en-US" sz="1700" b="0" i="1">
                                  <a:latin typeface="Cambria Math" panose="02040503050406030204" pitchFamily="18" charset="0"/>
                                </a:rPr>
                                <m:t>𝑘</m:t>
                              </m:r>
                            </m:den>
                          </m:f>
                        </m:e>
                      </m:nary>
                      <m:r>
                        <a:rPr lang="en-US" sz="1700" b="0" i="1">
                          <a:latin typeface="Cambria Math" panose="02040503050406030204" pitchFamily="18" charset="0"/>
                        </a:rPr>
                        <m:t>=</m:t>
                      </m:r>
                      <m:r>
                        <a:rPr lang="en-US" sz="1700" b="0" i="1">
                          <a:latin typeface="Cambria Math" panose="02040503050406030204" pitchFamily="18" charset="0"/>
                          <a:sym typeface="Symbol" panose="05050102010706020507" pitchFamily="18" charset="2"/>
                        </a:rPr>
                        <m:t>(</m:t>
                      </m:r>
                      <m:func>
                        <m:funcPr>
                          <m:ctrlPr>
                            <a:rPr lang="en-US" sz="1700" b="0" i="1">
                              <a:latin typeface="Cambria Math" panose="02040503050406030204" pitchFamily="18" charset="0"/>
                              <a:sym typeface="Symbol" panose="05050102010706020507" pitchFamily="18" charset="2"/>
                            </a:rPr>
                          </m:ctrlPr>
                        </m:funcPr>
                        <m:fName>
                          <m:r>
                            <m:rPr>
                              <m:sty m:val="p"/>
                            </m:rPr>
                            <a:rPr lang="en-US" sz="1700" b="0" i="0">
                              <a:latin typeface="Cambria Math" panose="02040503050406030204" pitchFamily="18" charset="0"/>
                              <a:sym typeface="Symbol" panose="05050102010706020507" pitchFamily="18" charset="2"/>
                            </a:rPr>
                            <m:t>log</m:t>
                          </m:r>
                        </m:fName>
                        <m:e>
                          <m:r>
                            <a:rPr lang="en-US" sz="1700" b="0" i="1">
                              <a:latin typeface="Cambria Math" panose="02040503050406030204" pitchFamily="18" charset="0"/>
                              <a:sym typeface="Symbol" panose="05050102010706020507" pitchFamily="18" charset="2"/>
                            </a:rPr>
                            <m:t>𝑛</m:t>
                          </m:r>
                          <m:r>
                            <a:rPr lang="en-US" sz="1700" b="0" i="1">
                              <a:latin typeface="Cambria Math" panose="02040503050406030204" pitchFamily="18" charset="0"/>
                              <a:sym typeface="Symbol" panose="05050102010706020507" pitchFamily="18" charset="2"/>
                            </a:rPr>
                            <m:t>)</m:t>
                          </m:r>
                        </m:e>
                      </m:func>
                    </m:oMath>
                  </m:oMathPara>
                </a14:m>
                <a:endParaRPr lang="en-US" sz="1700"/>
              </a:p>
            </p:txBody>
          </p:sp>
        </mc:Choice>
        <mc:Fallback>
          <p:sp>
            <p:nvSpPr>
              <p:cNvPr id="3" name="Content Placeholder 2">
                <a:extLst>
                  <a:ext uri="{FF2B5EF4-FFF2-40B4-BE49-F238E27FC236}">
                    <a16:creationId xmlns:a16="http://schemas.microsoft.com/office/drawing/2014/main" id="{B512751B-C743-428E-B162-D66FE4A83F4E}"/>
                  </a:ext>
                </a:extLst>
              </p:cNvPr>
              <p:cNvSpPr>
                <a:spLocks noGrp="1" noRot="1" noChangeAspect="1" noMove="1" noResize="1" noEditPoints="1" noAdjustHandles="1" noChangeArrowheads="1" noChangeShapeType="1" noTextEdit="1"/>
              </p:cNvSpPr>
              <p:nvPr>
                <p:ph idx="1"/>
              </p:nvPr>
            </p:nvSpPr>
            <p:spPr>
              <a:xfrm>
                <a:off x="4090507" y="2628900"/>
                <a:ext cx="7454077" cy="3589785"/>
              </a:xfrm>
              <a:blipFill>
                <a:blip r:embed="rId3"/>
                <a:stretch>
                  <a:fillRect l="-491" t="-1188"/>
                </a:stretch>
              </a:blipFill>
            </p:spPr>
            <p:txBody>
              <a:bodyPr/>
              <a:lstStyle/>
              <a:p>
                <a:r>
                  <a:rPr lang="en-US">
                    <a:noFill/>
                  </a:rPr>
                  <a:t> </a:t>
                </a:r>
              </a:p>
            </p:txBody>
          </p:sp>
        </mc:Fallback>
      </mc:AlternateContent>
    </p:spTree>
    <p:extLst>
      <p:ext uri="{BB962C8B-B14F-4D97-AF65-F5344CB8AC3E}">
        <p14:creationId xmlns:p14="http://schemas.microsoft.com/office/powerpoint/2010/main" val="3462073910"/>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748C37F-F131-4D08-AF22-A4F34E2A7D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a:effectLst/>
        </p:spPr>
        <p:style>
          <a:lnRef idx="2">
            <a:schemeClr val="accent1">
              <a:shade val="50000"/>
            </a:schemeClr>
          </a:lnRef>
          <a:fillRef idx="1003">
            <a:schemeClr val="dk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910ACD2-7A0E-4A40-A50A-572275817D0E}"/>
              </a:ext>
            </a:extLst>
          </p:cNvPr>
          <p:cNvSpPr>
            <a:spLocks noGrp="1"/>
          </p:cNvSpPr>
          <p:nvPr>
            <p:ph type="title"/>
          </p:nvPr>
        </p:nvSpPr>
        <p:spPr>
          <a:xfrm>
            <a:off x="1739900" y="754712"/>
            <a:ext cx="9766300" cy="1293028"/>
          </a:xfrm>
        </p:spPr>
        <p:txBody>
          <a:bodyPr>
            <a:normAutofit/>
          </a:bodyPr>
          <a:lstStyle/>
          <a:p>
            <a:r>
              <a:rPr lang="en-US">
                <a:solidFill>
                  <a:srgbClr val="FFFFFF"/>
                </a:solidFill>
              </a:rPr>
              <a:t>Hash Tables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F38E2B70-3D46-41C1-9207-984DAFED1A0D}"/>
                  </a:ext>
                </a:extLst>
              </p:cNvPr>
              <p:cNvSpPr>
                <a:spLocks noGrp="1"/>
              </p:cNvSpPr>
              <p:nvPr>
                <p:ph idx="1"/>
              </p:nvPr>
            </p:nvSpPr>
            <p:spPr>
              <a:xfrm>
                <a:off x="1739900" y="2427514"/>
                <a:ext cx="9766299" cy="3472543"/>
              </a:xfrm>
            </p:spPr>
            <p:txBody>
              <a:bodyPr>
                <a:normAutofit/>
              </a:bodyPr>
              <a:lstStyle/>
              <a:p>
                <a:pPr marL="0" indent="0">
                  <a:buNone/>
                </a:pPr>
                <a:r>
                  <a:rPr lang="en-US" sz="1700"/>
                  <a:t>A hash table has k buckets and n items.</a:t>
                </a:r>
              </a:p>
              <a:p>
                <a:pPr marL="0" indent="0">
                  <a:buNone/>
                </a:pPr>
                <a:r>
                  <a:rPr lang="en-US" sz="1700"/>
                  <a:t>Each item is distributed to buckets u.a.r., and independently from each other.</a:t>
                </a:r>
              </a:p>
              <a:p>
                <a:pPr marL="0" indent="0">
                  <a:buNone/>
                </a:pPr>
                <a:r>
                  <a:rPr lang="en-US" sz="1700"/>
                  <a:t>What is the expected number of empty buckets?</a:t>
                </a:r>
              </a:p>
              <a:p>
                <a:r>
                  <a:rPr lang="en-US" sz="1700"/>
                  <a:t>We can figure this out by determining the probability a specific bucket is empty.</a:t>
                </a:r>
              </a:p>
              <a:p>
                <a:r>
                  <a:rPr lang="en-US" sz="1700"/>
                  <a:t>Let B</a:t>
                </a:r>
                <a:r>
                  <a:rPr lang="en-US" sz="1700" baseline="-25000"/>
                  <a:t>i</a:t>
                </a:r>
                <a:r>
                  <a:rPr lang="en-US" sz="1700"/>
                  <a:t> be the event where bucket i is empty.</a:t>
                </a:r>
              </a:p>
              <a:p>
                <a:r>
                  <a:rPr lang="en-US" sz="1700"/>
                  <a:t>p(B</a:t>
                </a:r>
                <a:r>
                  <a:rPr lang="en-US" sz="1700" baseline="-25000"/>
                  <a:t>i</a:t>
                </a:r>
                <a:r>
                  <a:rPr lang="en-US" sz="1700"/>
                  <a:t>) = E(B</a:t>
                </a:r>
                <a:r>
                  <a:rPr lang="en-US" sz="1700" baseline="-25000"/>
                  <a:t>i</a:t>
                </a:r>
                <a:r>
                  <a:rPr lang="en-US" sz="1700"/>
                  <a:t>) = </a:t>
                </a:r>
                <a14:m>
                  <m:oMath xmlns:m="http://schemas.openxmlformats.org/officeDocument/2006/math">
                    <m:d>
                      <m:dPr>
                        <m:ctrlPr>
                          <a:rPr lang="en-US" sz="1700" b="0" i="1">
                            <a:latin typeface="Cambria Math" panose="02040503050406030204" pitchFamily="18" charset="0"/>
                          </a:rPr>
                        </m:ctrlPr>
                      </m:dPr>
                      <m:e>
                        <m:f>
                          <m:fPr>
                            <m:ctrlPr>
                              <a:rPr lang="en-US" sz="1700" i="1">
                                <a:latin typeface="Cambria Math" panose="02040503050406030204" pitchFamily="18" charset="0"/>
                              </a:rPr>
                            </m:ctrlPr>
                          </m:fPr>
                          <m:num>
                            <m:r>
                              <a:rPr lang="en-US" sz="1700" b="0" i="1">
                                <a:latin typeface="Cambria Math" panose="02040503050406030204" pitchFamily="18" charset="0"/>
                              </a:rPr>
                              <m:t>𝑘</m:t>
                            </m:r>
                            <m:r>
                              <a:rPr lang="en-US" sz="1700" b="0" i="1">
                                <a:latin typeface="Cambria Math" panose="02040503050406030204" pitchFamily="18" charset="0"/>
                              </a:rPr>
                              <m:t>−1</m:t>
                            </m:r>
                          </m:num>
                          <m:den>
                            <m:r>
                              <a:rPr lang="en-US" sz="1700" b="0" i="1">
                                <a:latin typeface="Cambria Math" panose="02040503050406030204" pitchFamily="18" charset="0"/>
                              </a:rPr>
                              <m:t>𝑘</m:t>
                            </m:r>
                          </m:den>
                        </m:f>
                      </m:e>
                    </m:d>
                    <m:r>
                      <a:rPr lang="en-US" sz="1700" b="0" i="1" baseline="60000">
                        <a:latin typeface="Cambria Math" panose="02040503050406030204" pitchFamily="18" charset="0"/>
                      </a:rPr>
                      <m:t>𝑛</m:t>
                    </m:r>
                  </m:oMath>
                </a14:m>
                <a:endParaRPr lang="en-US" sz="1700" baseline="60000"/>
              </a:p>
              <a:p>
                <a:r>
                  <a:rPr lang="en-US" sz="1700"/>
                  <a:t>We want E(B</a:t>
                </a:r>
                <a:r>
                  <a:rPr lang="en-US" sz="1700" baseline="-25000"/>
                  <a:t>1</a:t>
                </a:r>
                <a:r>
                  <a:rPr lang="en-US" sz="1700"/>
                  <a:t> + … + B</a:t>
                </a:r>
                <a:r>
                  <a:rPr lang="en-US" sz="1700" baseline="-25000"/>
                  <a:t>k</a:t>
                </a:r>
                <a:r>
                  <a:rPr lang="en-US" sz="1700"/>
                  <a:t>)</a:t>
                </a:r>
              </a:p>
              <a:p>
                <a:r>
                  <a:rPr lang="en-US" sz="1700"/>
                  <a:t>By Linearity of Expectations, this is </a:t>
                </a:r>
                <a14:m>
                  <m:oMath xmlns:m="http://schemas.openxmlformats.org/officeDocument/2006/math">
                    <m:r>
                      <m:rPr>
                        <m:sty m:val="p"/>
                      </m:rPr>
                      <a:rPr lang="en-US" sz="1700" b="0" i="0">
                        <a:latin typeface="Cambria Math" panose="02040503050406030204" pitchFamily="18" charset="0"/>
                      </a:rPr>
                      <m:t>k</m:t>
                    </m:r>
                    <m:r>
                      <a:rPr lang="en-US" sz="1700" b="0" i="1">
                        <a:latin typeface="Cambria Math" panose="02040503050406030204" pitchFamily="18" charset="0"/>
                        <a:ea typeface="Cambria Math" panose="02040503050406030204" pitchFamily="18" charset="0"/>
                      </a:rPr>
                      <m:t>∙</m:t>
                    </m:r>
                    <m:d>
                      <m:dPr>
                        <m:ctrlPr>
                          <a:rPr lang="en-US" sz="1700" i="1">
                            <a:latin typeface="Cambria Math" panose="02040503050406030204" pitchFamily="18" charset="0"/>
                          </a:rPr>
                        </m:ctrlPr>
                      </m:dPr>
                      <m:e>
                        <m:f>
                          <m:fPr>
                            <m:ctrlPr>
                              <a:rPr lang="en-US" sz="1700" i="1">
                                <a:latin typeface="Cambria Math" panose="02040503050406030204" pitchFamily="18" charset="0"/>
                              </a:rPr>
                            </m:ctrlPr>
                          </m:fPr>
                          <m:num>
                            <m:r>
                              <a:rPr lang="en-US" sz="1700" i="1">
                                <a:latin typeface="Cambria Math" panose="02040503050406030204" pitchFamily="18" charset="0"/>
                              </a:rPr>
                              <m:t>𝑘</m:t>
                            </m:r>
                            <m:r>
                              <a:rPr lang="en-US" sz="1700" i="1">
                                <a:latin typeface="Cambria Math" panose="02040503050406030204" pitchFamily="18" charset="0"/>
                              </a:rPr>
                              <m:t>−1</m:t>
                            </m:r>
                          </m:num>
                          <m:den>
                            <m:r>
                              <a:rPr lang="en-US" sz="1700" i="1">
                                <a:latin typeface="Cambria Math" panose="02040503050406030204" pitchFamily="18" charset="0"/>
                              </a:rPr>
                              <m:t>𝑘</m:t>
                            </m:r>
                          </m:den>
                        </m:f>
                      </m:e>
                    </m:d>
                    <m:r>
                      <a:rPr lang="en-US" sz="1700" i="1" baseline="60000">
                        <a:latin typeface="Cambria Math" panose="02040503050406030204" pitchFamily="18" charset="0"/>
                      </a:rPr>
                      <m:t>𝑛</m:t>
                    </m:r>
                  </m:oMath>
                </a14:m>
                <a:endParaRPr lang="en-US" sz="1700" baseline="60000"/>
              </a:p>
              <a:p>
                <a:r>
                  <a:rPr lang="en-US" sz="1700"/>
                  <a:t>If n = k = 1000, this is about 368.  If n =1000 and k = 10000, this is about 9048.</a:t>
                </a:r>
              </a:p>
            </p:txBody>
          </p:sp>
        </mc:Choice>
        <mc:Fallback>
          <p:sp>
            <p:nvSpPr>
              <p:cNvPr id="3" name="Content Placeholder 2">
                <a:extLst>
                  <a:ext uri="{FF2B5EF4-FFF2-40B4-BE49-F238E27FC236}">
                    <a16:creationId xmlns:a16="http://schemas.microsoft.com/office/drawing/2014/main" id="{F38E2B70-3D46-41C1-9207-984DAFED1A0D}"/>
                  </a:ext>
                </a:extLst>
              </p:cNvPr>
              <p:cNvSpPr>
                <a:spLocks noGrp="1" noRot="1" noChangeAspect="1" noMove="1" noResize="1" noEditPoints="1" noAdjustHandles="1" noChangeArrowheads="1" noChangeShapeType="1" noTextEdit="1"/>
              </p:cNvSpPr>
              <p:nvPr>
                <p:ph idx="1"/>
              </p:nvPr>
            </p:nvSpPr>
            <p:spPr>
              <a:xfrm>
                <a:off x="1739900" y="2427514"/>
                <a:ext cx="9766299" cy="3472543"/>
              </a:xfrm>
              <a:blipFill>
                <a:blip r:embed="rId2"/>
                <a:stretch>
                  <a:fillRect l="-375" t="-1228" b="-1404"/>
                </a:stretch>
              </a:blipFill>
            </p:spPr>
            <p:txBody>
              <a:bodyPr/>
              <a:lstStyle/>
              <a:p>
                <a:r>
                  <a:rPr lang="en-US">
                    <a:noFill/>
                  </a:rPr>
                  <a:t> </a:t>
                </a:r>
              </a:p>
            </p:txBody>
          </p:sp>
        </mc:Fallback>
      </mc:AlternateContent>
    </p:spTree>
    <p:extLst>
      <p:ext uri="{BB962C8B-B14F-4D97-AF65-F5344CB8AC3E}">
        <p14:creationId xmlns:p14="http://schemas.microsoft.com/office/powerpoint/2010/main" val="3314002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EA5387D-64D8-4D6C-B109-FF4E81DF60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7375CDA1-8569-43E5-ADD1-23DF4B61BB8A}"/>
              </a:ext>
            </a:extLst>
          </p:cNvPr>
          <p:cNvPicPr>
            <a:picLocks noChangeAspect="1"/>
          </p:cNvPicPr>
          <p:nvPr/>
        </p:nvPicPr>
        <p:blipFill rotWithShape="1">
          <a:blip r:embed="rId2">
            <a:alphaModFix amt="30000"/>
          </a:blip>
          <a:srcRect t="8537"/>
          <a:stretch/>
        </p:blipFill>
        <p:spPr>
          <a:xfrm>
            <a:off x="20" y="10"/>
            <a:ext cx="12191980" cy="6857990"/>
          </a:xfrm>
          <a:prstGeom prst="rect">
            <a:avLst/>
          </a:prstGeom>
        </p:spPr>
      </p:pic>
      <p:sp>
        <p:nvSpPr>
          <p:cNvPr id="2" name="Title 1">
            <a:extLst>
              <a:ext uri="{FF2B5EF4-FFF2-40B4-BE49-F238E27FC236}">
                <a16:creationId xmlns:a16="http://schemas.microsoft.com/office/drawing/2014/main" id="{57D5A6F2-57E3-45D6-9FE1-38211B2175A6}"/>
              </a:ext>
            </a:extLst>
          </p:cNvPr>
          <p:cNvSpPr>
            <a:spLocks noGrp="1"/>
          </p:cNvSpPr>
          <p:nvPr>
            <p:ph type="title"/>
          </p:nvPr>
        </p:nvSpPr>
        <p:spPr>
          <a:xfrm>
            <a:off x="2895600" y="764373"/>
            <a:ext cx="8610600" cy="1293028"/>
          </a:xfrm>
        </p:spPr>
        <p:txBody>
          <a:bodyPr>
            <a:normAutofit/>
          </a:bodyPr>
          <a:lstStyle/>
          <a:p>
            <a:r>
              <a:rPr lang="en-US"/>
              <a:t>The geometric Distribution</a:t>
            </a:r>
            <a:endParaRPr lang="en-US"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6AC02B84-065B-4C5E-8602-6348783CC047}"/>
                  </a:ext>
                </a:extLst>
              </p:cNvPr>
              <p:cNvSpPr>
                <a:spLocks noGrp="1"/>
              </p:cNvSpPr>
              <p:nvPr>
                <p:ph idx="1"/>
              </p:nvPr>
            </p:nvSpPr>
            <p:spPr>
              <a:xfrm>
                <a:off x="685800" y="2194560"/>
                <a:ext cx="10820400" cy="4024125"/>
              </a:xfrm>
            </p:spPr>
            <p:txBody>
              <a:bodyPr>
                <a:normAutofit/>
              </a:bodyPr>
              <a:lstStyle/>
              <a:p>
                <a:pPr marL="0" indent="0">
                  <a:buNone/>
                </a:pPr>
                <a:r>
                  <a:rPr lang="en-US"/>
                  <a:t>A coin comes up heads with probability p.  We will flip the coin until it comes up heads.  What is the expected number of flips?</a:t>
                </a:r>
              </a:p>
              <a:p>
                <a:r>
                  <a:rPr lang="en-US" err="1"/>
                  <a:t>pr</a:t>
                </a:r>
                <a:r>
                  <a:rPr lang="en-US"/>
                  <a:t>(X=1) = p</a:t>
                </a:r>
              </a:p>
              <a:p>
                <a:r>
                  <a:rPr lang="en-US" err="1"/>
                  <a:t>pr</a:t>
                </a:r>
                <a:r>
                  <a:rPr lang="en-US"/>
                  <a:t>(X=2) = (1-p) ∙ p</a:t>
                </a:r>
              </a:p>
              <a:p>
                <a:r>
                  <a:rPr lang="en-US" err="1"/>
                  <a:t>pr</a:t>
                </a:r>
                <a:r>
                  <a:rPr lang="en-US"/>
                  <a:t>(X=3) = (1-p)</a:t>
                </a:r>
                <a:r>
                  <a:rPr lang="en-US" baseline="30000"/>
                  <a:t>2</a:t>
                </a:r>
                <a:r>
                  <a:rPr lang="en-US"/>
                  <a:t> ∙ p</a:t>
                </a:r>
              </a:p>
              <a:p>
                <a:pPr marL="0" indent="0">
                  <a:buNone/>
                </a:pPr>
                <a14:m>
                  <m:oMathPara xmlns:m="http://schemas.openxmlformats.org/officeDocument/2006/math">
                    <m:oMathParaPr>
                      <m:jc m:val="centerGroup"/>
                    </m:oMathParaPr>
                    <m:oMath xmlns:m="http://schemas.openxmlformats.org/officeDocument/2006/math">
                      <m:r>
                        <a:rPr lang="en-US" b="0" i="1">
                          <a:latin typeface="Cambria Math" panose="02040503050406030204" pitchFamily="18" charset="0"/>
                        </a:rPr>
                        <m:t>𝐸</m:t>
                      </m:r>
                      <m:d>
                        <m:dPr>
                          <m:ctrlPr>
                            <a:rPr lang="en-US" b="0" i="1">
                              <a:latin typeface="Cambria Math" panose="02040503050406030204" pitchFamily="18" charset="0"/>
                            </a:rPr>
                          </m:ctrlPr>
                        </m:dPr>
                        <m:e>
                          <m:r>
                            <a:rPr lang="en-US" b="0" i="1">
                              <a:latin typeface="Cambria Math" panose="02040503050406030204" pitchFamily="18" charset="0"/>
                            </a:rPr>
                            <m:t>𝑋</m:t>
                          </m:r>
                        </m:e>
                      </m:d>
                      <m:r>
                        <a:rPr lang="en-US" b="0" i="1">
                          <a:latin typeface="Cambria Math" panose="02040503050406030204" pitchFamily="18" charset="0"/>
                        </a:rPr>
                        <m:t>=</m:t>
                      </m:r>
                      <m:nary>
                        <m:naryPr>
                          <m:chr m:val="∑"/>
                          <m:supHide m:val="on"/>
                          <m:ctrlPr>
                            <a:rPr lang="en-US" b="0" i="1">
                              <a:latin typeface="Cambria Math" panose="02040503050406030204" pitchFamily="18" charset="0"/>
                            </a:rPr>
                          </m:ctrlPr>
                        </m:naryPr>
                        <m:sub>
                          <m:r>
                            <m:rPr>
                              <m:brk m:alnAt="7"/>
                            </m:rPr>
                            <a:rPr lang="en-US" b="0" i="1">
                              <a:latin typeface="Cambria Math" panose="02040503050406030204" pitchFamily="18" charset="0"/>
                            </a:rPr>
                            <m:t>𝑖</m:t>
                          </m:r>
                          <m:r>
                            <a:rPr lang="en-US" b="0" i="1">
                              <a:latin typeface="Cambria Math" panose="02040503050406030204" pitchFamily="18" charset="0"/>
                            </a:rPr>
                            <m:t>=1</m:t>
                          </m:r>
                        </m:sub>
                        <m:sup/>
                        <m:e>
                          <m:r>
                            <a:rPr lang="en-US" b="0" i="1" smtClean="0">
                              <a:latin typeface="Cambria Math" panose="02040503050406030204" pitchFamily="18" charset="0"/>
                            </a:rPr>
                            <m:t>𝑖</m:t>
                          </m:r>
                          <m:r>
                            <a:rPr lang="en-US" i="1">
                              <a:latin typeface="Cambria Math" panose="02040503050406030204" pitchFamily="18" charset="0"/>
                              <a:ea typeface="Cambria Math" panose="02040503050406030204" pitchFamily="18" charset="0"/>
                            </a:rPr>
                            <m:t>∙</m:t>
                          </m:r>
                          <m:d>
                            <m:dPr>
                              <m:ctrlPr>
                                <a:rPr lang="en-US" b="0" i="1">
                                  <a:latin typeface="Cambria Math" panose="02040503050406030204" pitchFamily="18" charset="0"/>
                                </a:rPr>
                              </m:ctrlPr>
                            </m:dPr>
                            <m:e>
                              <m:r>
                                <a:rPr lang="en-US" b="0" i="1">
                                  <a:latin typeface="Cambria Math" panose="02040503050406030204" pitchFamily="18" charset="0"/>
                                </a:rPr>
                                <m:t>1−</m:t>
                              </m:r>
                              <m:r>
                                <a:rPr lang="en-US" b="0" i="1">
                                  <a:latin typeface="Cambria Math" panose="02040503050406030204" pitchFamily="18" charset="0"/>
                                </a:rPr>
                                <m:t>𝑝</m:t>
                              </m:r>
                            </m:e>
                          </m:d>
                          <m:r>
                            <a:rPr lang="en-US" b="0" i="1" baseline="30000">
                              <a:latin typeface="Cambria Math" panose="02040503050406030204" pitchFamily="18" charset="0"/>
                            </a:rPr>
                            <m:t>𝑖</m:t>
                          </m:r>
                          <m:r>
                            <a:rPr lang="en-US" b="0" i="1" baseline="15000">
                              <a:latin typeface="Cambria Math" panose="02040503050406030204" pitchFamily="18" charset="0"/>
                            </a:rPr>
                            <m:t>−</m:t>
                          </m:r>
                          <m:r>
                            <a:rPr lang="en-US" b="0" i="1" baseline="30000">
                              <a:latin typeface="Cambria Math" panose="02040503050406030204" pitchFamily="18" charset="0"/>
                            </a:rPr>
                            <m:t>1</m:t>
                          </m:r>
                          <m:r>
                            <a:rPr lang="en-US" b="0" i="1">
                              <a:latin typeface="Cambria Math" panose="02040503050406030204" pitchFamily="18" charset="0"/>
                              <a:ea typeface="Cambria Math" panose="02040503050406030204" pitchFamily="18" charset="0"/>
                            </a:rPr>
                            <m:t>∙</m:t>
                          </m:r>
                          <m:r>
                            <a:rPr lang="en-US" b="0" i="1">
                              <a:latin typeface="Cambria Math" panose="02040503050406030204" pitchFamily="18" charset="0"/>
                            </a:rPr>
                            <m:t>𝑝</m:t>
                          </m:r>
                        </m:e>
                      </m:nary>
                      <m:r>
                        <a:rPr lang="en-US" b="0" i="1">
                          <a:latin typeface="Cambria Math" panose="02040503050406030204" pitchFamily="18" charset="0"/>
                        </a:rPr>
                        <m:t>=</m:t>
                      </m:r>
                      <m:f>
                        <m:fPr>
                          <m:ctrlPr>
                            <a:rPr lang="en-US" b="0" i="1">
                              <a:latin typeface="Cambria Math" panose="02040503050406030204" pitchFamily="18" charset="0"/>
                            </a:rPr>
                          </m:ctrlPr>
                        </m:fPr>
                        <m:num>
                          <m:r>
                            <a:rPr lang="en-US" b="0" i="1">
                              <a:latin typeface="Cambria Math" panose="02040503050406030204" pitchFamily="18" charset="0"/>
                            </a:rPr>
                            <m:t>1</m:t>
                          </m:r>
                        </m:num>
                        <m:den>
                          <m:r>
                            <a:rPr lang="en-US" b="0" i="1">
                              <a:latin typeface="Cambria Math" panose="02040503050406030204" pitchFamily="18" charset="0"/>
                            </a:rPr>
                            <m:t>𝑝</m:t>
                          </m:r>
                        </m:den>
                      </m:f>
                    </m:oMath>
                  </m:oMathPara>
                </a14:m>
                <a:endParaRPr lang="en-US"/>
              </a:p>
              <a:p>
                <a:pPr marL="0" indent="0">
                  <a:buNone/>
                </a:pPr>
                <a:r>
                  <a:rPr lang="en-US"/>
                  <a:t>Because for |x| &lt; 1:</a:t>
                </a:r>
              </a:p>
              <a:p>
                <a:pPr marL="0" indent="0">
                  <a:buNone/>
                </a:pPr>
                <a14:m>
                  <m:oMathPara xmlns:m="http://schemas.openxmlformats.org/officeDocument/2006/math">
                    <m:oMathParaPr>
                      <m:jc m:val="centerGroup"/>
                    </m:oMathParaPr>
                    <m:oMath xmlns:m="http://schemas.openxmlformats.org/officeDocument/2006/math">
                      <m:nary>
                        <m:naryPr>
                          <m:chr m:val="∑"/>
                          <m:ctrlPr>
                            <a:rPr lang="en-US" i="1">
                              <a:latin typeface="Cambria Math" panose="02040503050406030204" pitchFamily="18" charset="0"/>
                            </a:rPr>
                          </m:ctrlPr>
                        </m:naryPr>
                        <m:sub>
                          <m:r>
                            <m:rPr>
                              <m:brk m:alnAt="23"/>
                            </m:rPr>
                            <a:rPr lang="en-US" b="0" i="1">
                              <a:latin typeface="Cambria Math" panose="02040503050406030204" pitchFamily="18" charset="0"/>
                            </a:rPr>
                            <m:t>𝑘</m:t>
                          </m:r>
                          <m:r>
                            <a:rPr lang="en-US" b="0" i="1">
                              <a:latin typeface="Cambria Math" panose="02040503050406030204" pitchFamily="18" charset="0"/>
                            </a:rPr>
                            <m:t>=1</m:t>
                          </m:r>
                        </m:sub>
                        <m:sup>
                          <m:r>
                            <a:rPr lang="en-US" i="1">
                              <a:latin typeface="Cambria Math" panose="02040503050406030204" pitchFamily="18" charset="0"/>
                              <a:ea typeface="Cambria Math" panose="02040503050406030204" pitchFamily="18" charset="0"/>
                            </a:rPr>
                            <m:t>∞</m:t>
                          </m:r>
                        </m:sup>
                        <m:e>
                          <m:r>
                            <a:rPr lang="en-US" b="0" i="1">
                              <a:latin typeface="Cambria Math" panose="02040503050406030204" pitchFamily="18" charset="0"/>
                              <a:ea typeface="Cambria Math" panose="02040503050406030204" pitchFamily="18" charset="0"/>
                            </a:rPr>
                            <m:t>𝑘𝑥</m:t>
                          </m:r>
                          <m:r>
                            <a:rPr lang="en-US" b="0" i="1" baseline="30000">
                              <a:latin typeface="Cambria Math" panose="02040503050406030204" pitchFamily="18" charset="0"/>
                              <a:ea typeface="Cambria Math" panose="02040503050406030204" pitchFamily="18" charset="0"/>
                            </a:rPr>
                            <m:t>𝑘</m:t>
                          </m:r>
                          <m:r>
                            <a:rPr lang="en-US" b="0" i="1" baseline="15000">
                              <a:latin typeface="Cambria Math" panose="02040503050406030204" pitchFamily="18" charset="0"/>
                              <a:ea typeface="Cambria Math" panose="02040503050406030204" pitchFamily="18" charset="0"/>
                            </a:rPr>
                            <m:t>−</m:t>
                          </m:r>
                          <m:r>
                            <a:rPr lang="en-US" b="0" i="1" baseline="30000">
                              <a:latin typeface="Cambria Math" panose="02040503050406030204" pitchFamily="18" charset="0"/>
                              <a:ea typeface="Cambria Math" panose="02040503050406030204" pitchFamily="18" charset="0"/>
                            </a:rPr>
                            <m:t>1</m:t>
                          </m:r>
                          <m:r>
                            <a:rPr lang="en-US" b="0" i="1">
                              <a:latin typeface="Cambria Math" panose="02040503050406030204" pitchFamily="18" charset="0"/>
                              <a:ea typeface="Cambria Math" panose="02040503050406030204" pitchFamily="18" charset="0"/>
                            </a:rPr>
                            <m:t>=</m:t>
                          </m:r>
                        </m:e>
                      </m:nary>
                      <m:f>
                        <m:fPr>
                          <m:ctrlPr>
                            <a:rPr lang="en-US" i="1">
                              <a:latin typeface="Cambria Math" panose="02040503050406030204" pitchFamily="18" charset="0"/>
                            </a:rPr>
                          </m:ctrlPr>
                        </m:fPr>
                        <m:num>
                          <m:r>
                            <a:rPr lang="en-US" b="0" i="1">
                              <a:latin typeface="Cambria Math" panose="02040503050406030204" pitchFamily="18" charset="0"/>
                            </a:rPr>
                            <m:t>1</m:t>
                          </m:r>
                        </m:num>
                        <m:den>
                          <m:d>
                            <m:dPr>
                              <m:ctrlPr>
                                <a:rPr lang="en-US" b="0" i="1">
                                  <a:latin typeface="Cambria Math" panose="02040503050406030204" pitchFamily="18" charset="0"/>
                                </a:rPr>
                              </m:ctrlPr>
                            </m:dPr>
                            <m:e>
                              <m:r>
                                <a:rPr lang="en-US" b="0" i="1">
                                  <a:latin typeface="Cambria Math" panose="02040503050406030204" pitchFamily="18" charset="0"/>
                                </a:rPr>
                                <m:t>1−</m:t>
                              </m:r>
                              <m:r>
                                <a:rPr lang="en-US" b="0" i="1">
                                  <a:latin typeface="Cambria Math" panose="02040503050406030204" pitchFamily="18" charset="0"/>
                                </a:rPr>
                                <m:t>𝑥</m:t>
                              </m:r>
                            </m:e>
                          </m:d>
                          <m:r>
                            <a:rPr lang="en-US" b="0" i="1" baseline="30000">
                              <a:latin typeface="Cambria Math" panose="02040503050406030204" pitchFamily="18" charset="0"/>
                            </a:rPr>
                            <m:t>2</m:t>
                          </m:r>
                        </m:den>
                      </m:f>
                    </m:oMath>
                  </m:oMathPara>
                </a14:m>
                <a:endParaRPr lang="en-US"/>
              </a:p>
            </p:txBody>
          </p:sp>
        </mc:Choice>
        <mc:Fallback>
          <p:sp>
            <p:nvSpPr>
              <p:cNvPr id="3" name="Content Placeholder 2">
                <a:extLst>
                  <a:ext uri="{FF2B5EF4-FFF2-40B4-BE49-F238E27FC236}">
                    <a16:creationId xmlns:a16="http://schemas.microsoft.com/office/drawing/2014/main" id="{6AC02B84-065B-4C5E-8602-6348783CC047}"/>
                  </a:ext>
                </a:extLst>
              </p:cNvPr>
              <p:cNvSpPr>
                <a:spLocks noGrp="1" noRot="1" noChangeAspect="1" noMove="1" noResize="1" noEditPoints="1" noAdjustHandles="1" noChangeArrowheads="1" noChangeShapeType="1" noTextEdit="1"/>
              </p:cNvSpPr>
              <p:nvPr>
                <p:ph idx="1"/>
              </p:nvPr>
            </p:nvSpPr>
            <p:spPr>
              <a:xfrm>
                <a:off x="685800" y="2194560"/>
                <a:ext cx="10820400" cy="4024125"/>
              </a:xfrm>
              <a:blipFill>
                <a:blip r:embed="rId3"/>
                <a:stretch>
                  <a:fillRect l="-732" t="-1970"/>
                </a:stretch>
              </a:blipFill>
            </p:spPr>
            <p:txBody>
              <a:bodyPr/>
              <a:lstStyle/>
              <a:p>
                <a:r>
                  <a:rPr lang="en-US">
                    <a:noFill/>
                  </a:rPr>
                  <a:t> </a:t>
                </a:r>
              </a:p>
            </p:txBody>
          </p:sp>
        </mc:Fallback>
      </mc:AlternateContent>
    </p:spTree>
    <p:extLst>
      <p:ext uri="{BB962C8B-B14F-4D97-AF65-F5344CB8AC3E}">
        <p14:creationId xmlns:p14="http://schemas.microsoft.com/office/powerpoint/2010/main" val="728077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38A195E-584A-485A-BECD-66468900B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FC04E86-9D70-4B70-89EB-F43CB7345BF8}"/>
              </a:ext>
            </a:extLst>
          </p:cNvPr>
          <p:cNvSpPr>
            <a:spLocks noGrp="1"/>
          </p:cNvSpPr>
          <p:nvPr>
            <p:ph type="title"/>
          </p:nvPr>
        </p:nvSpPr>
        <p:spPr>
          <a:xfrm>
            <a:off x="4090507" y="764373"/>
            <a:ext cx="7434070" cy="1474330"/>
          </a:xfrm>
        </p:spPr>
        <p:txBody>
          <a:bodyPr>
            <a:normAutofit/>
          </a:bodyPr>
          <a:lstStyle/>
          <a:p>
            <a:r>
              <a:rPr lang="en-US"/>
              <a:t>The Geometric Distribution</a:t>
            </a:r>
          </a:p>
        </p:txBody>
      </p:sp>
      <p:sp>
        <p:nvSpPr>
          <p:cNvPr id="10" name="Rectangle 9">
            <a:extLst>
              <a:ext uri="{FF2B5EF4-FFF2-40B4-BE49-F238E27FC236}">
                <a16:creationId xmlns:a16="http://schemas.microsoft.com/office/drawing/2014/main" id="{840177A7-740C-43C7-8F2D-BD7067F12C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06393" cy="6858000"/>
          </a:xfrm>
          <a:prstGeom prst="rect">
            <a:avLst/>
          </a:prstGeom>
          <a:solidFill>
            <a:schemeClr val="bg1">
              <a:lumMod val="95000"/>
              <a:lumOff val="5000"/>
            </a:schemeClr>
          </a:solidFill>
          <a:ln>
            <a:noFill/>
          </a:ln>
          <a:effectLst>
            <a:outerShdw blurRad="635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endParaRPr>
          </a:p>
        </p:txBody>
      </p:sp>
      <p:pic>
        <p:nvPicPr>
          <p:cNvPr id="12" name="Picture 11">
            <a:extLst>
              <a:ext uri="{FF2B5EF4-FFF2-40B4-BE49-F238E27FC236}">
                <a16:creationId xmlns:a16="http://schemas.microsoft.com/office/drawing/2014/main" id="{FF525AAA-82CE-4027-A26C-B0EFFD856F2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531" r="43746" b="531"/>
          <a:stretch/>
        </p:blipFill>
        <p:spPr>
          <a:xfrm rot="5400000" flipH="1" flipV="1">
            <a:off x="-1265719" y="2187575"/>
            <a:ext cx="6857999" cy="2482850"/>
          </a:xfrm>
          <a:prstGeom prst="rect">
            <a:avLst/>
          </a:prstGeom>
        </p:spPr>
      </p:pic>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7C1936FC-2A9A-4102-AB70-447A39897837}"/>
                  </a:ext>
                </a:extLst>
              </p:cNvPr>
              <p:cNvSpPr>
                <a:spLocks noGrp="1"/>
              </p:cNvSpPr>
              <p:nvPr>
                <p:ph idx="1"/>
              </p:nvPr>
            </p:nvSpPr>
            <p:spPr>
              <a:xfrm>
                <a:off x="4090507" y="2628900"/>
                <a:ext cx="7454077" cy="3589785"/>
              </a:xfrm>
            </p:spPr>
            <p:txBody>
              <a:bodyPr>
                <a:normAutofit/>
              </a:bodyPr>
              <a:lstStyle/>
              <a:p>
                <a:pPr marL="0" indent="0">
                  <a:buNone/>
                </a:pPr>
                <a:r>
                  <a:rPr lang="en-US" sz="1400"/>
                  <a:t>A random variable has the </a:t>
                </a:r>
                <a:r>
                  <a:rPr lang="en-US" sz="1400" b="1"/>
                  <a:t>geometric distribution</a:t>
                </a:r>
                <a:r>
                  <a:rPr lang="en-US" sz="1400"/>
                  <a:t> with parameter p : 0 ≤ p ≤ 1 if </a:t>
                </a:r>
                <a:br>
                  <a:rPr lang="en-US" sz="1400"/>
                </a:br>
                <a:r>
                  <a:rPr lang="en-US" sz="1400"/>
                  <a:t>pr(X = k) = (1 - p)</a:t>
                </a:r>
                <a:r>
                  <a:rPr lang="en-US" sz="1400" baseline="30000"/>
                  <a:t>k-1</a:t>
                </a:r>
                <a:r>
                  <a:rPr lang="en-US" sz="1400"/>
                  <a:t> ∙ p, for all positive integers k.  It has expected value </a:t>
                </a:r>
                <a14:m>
                  <m:oMath xmlns:m="http://schemas.openxmlformats.org/officeDocument/2006/math">
                    <m:f>
                      <m:fPr>
                        <m:type m:val="skw"/>
                        <m:ctrlPr>
                          <a:rPr lang="en-US" sz="1400" i="1">
                            <a:latin typeface="Cambria Math" panose="02040503050406030204" pitchFamily="18" charset="0"/>
                          </a:rPr>
                        </m:ctrlPr>
                      </m:fPr>
                      <m:num>
                        <m:r>
                          <a:rPr lang="en-US" sz="1400" b="0" i="1">
                            <a:latin typeface="Cambria Math" panose="02040503050406030204" pitchFamily="18" charset="0"/>
                          </a:rPr>
                          <m:t>1</m:t>
                        </m:r>
                      </m:num>
                      <m:den>
                        <m:r>
                          <a:rPr lang="en-US" sz="1400" b="0" i="1">
                            <a:latin typeface="Cambria Math" panose="02040503050406030204" pitchFamily="18" charset="0"/>
                          </a:rPr>
                          <m:t>𝑝</m:t>
                        </m:r>
                      </m:den>
                    </m:f>
                  </m:oMath>
                </a14:m>
                <a:r>
                  <a:rPr lang="en-US" sz="1400"/>
                  <a:t>.</a:t>
                </a:r>
              </a:p>
              <a:p>
                <a:pPr marL="0" indent="0">
                  <a:buNone/>
                </a:pPr>
                <a:r>
                  <a:rPr lang="en-US" sz="1400"/>
                  <a:t>The probability that a randomly chosen 1000 digit number is prime is approximately </a:t>
                </a:r>
                <a14:m>
                  <m:oMath xmlns:m="http://schemas.openxmlformats.org/officeDocument/2006/math">
                    <m:f>
                      <m:fPr>
                        <m:type m:val="skw"/>
                        <m:ctrlPr>
                          <a:rPr lang="en-US" sz="1400" i="1">
                            <a:latin typeface="Cambria Math" panose="02040503050406030204" pitchFamily="18" charset="0"/>
                          </a:rPr>
                        </m:ctrlPr>
                      </m:fPr>
                      <m:num>
                        <m:r>
                          <a:rPr lang="en-US" sz="1400" b="0" i="1">
                            <a:latin typeface="Cambria Math" panose="02040503050406030204" pitchFamily="18" charset="0"/>
                          </a:rPr>
                          <m:t>1</m:t>
                        </m:r>
                      </m:num>
                      <m:den>
                        <m:r>
                          <a:rPr lang="en-US" sz="1400" b="0" i="1">
                            <a:latin typeface="Cambria Math" panose="02040503050406030204" pitchFamily="18" charset="0"/>
                          </a:rPr>
                          <m:t>2302</m:t>
                        </m:r>
                      </m:den>
                    </m:f>
                  </m:oMath>
                </a14:m>
                <a:r>
                  <a:rPr lang="en-US" sz="1400"/>
                  <a:t>.  We choose a 1000 digit number u.a.r., and check if its prime.  If it is, we’re done, otherwise we randomly select another (possibly different) number and repeat.  What is the expected number of times we select a number?</a:t>
                </a:r>
              </a:p>
              <a:p>
                <a:pPr marL="0" indent="0">
                  <a:buNone/>
                </a:pPr>
                <a:r>
                  <a:rPr lang="en-US" sz="1400"/>
                  <a:t>2302</a:t>
                </a:r>
              </a:p>
              <a:p>
                <a:pPr marL="0" indent="0">
                  <a:buNone/>
                </a:pPr>
                <a:r>
                  <a:rPr lang="en-US" sz="1400"/>
                  <a:t>A doctor is treating coronavirus victims.  On each day, she has a </a:t>
                </a:r>
                <a14:m>
                  <m:oMath xmlns:m="http://schemas.openxmlformats.org/officeDocument/2006/math">
                    <m:f>
                      <m:fPr>
                        <m:type m:val="skw"/>
                        <m:ctrlPr>
                          <a:rPr lang="en-US" sz="1400" i="1">
                            <a:latin typeface="Cambria Math" panose="02040503050406030204" pitchFamily="18" charset="0"/>
                          </a:rPr>
                        </m:ctrlPr>
                      </m:fPr>
                      <m:num>
                        <m:r>
                          <a:rPr lang="en-US" sz="1400" b="0" i="1">
                            <a:latin typeface="Cambria Math" panose="02040503050406030204" pitchFamily="18" charset="0"/>
                          </a:rPr>
                          <m:t>1</m:t>
                        </m:r>
                      </m:num>
                      <m:den>
                        <m:r>
                          <a:rPr lang="en-US" sz="1400" b="0" i="1">
                            <a:latin typeface="Cambria Math" panose="02040503050406030204" pitchFamily="18" charset="0"/>
                          </a:rPr>
                          <m:t>4</m:t>
                        </m:r>
                      </m:den>
                    </m:f>
                  </m:oMath>
                </a14:m>
                <a:r>
                  <a:rPr lang="en-US" sz="1400"/>
                  <a:t> probability of catching coronavirus, a </a:t>
                </a:r>
                <a14:m>
                  <m:oMath xmlns:m="http://schemas.openxmlformats.org/officeDocument/2006/math">
                    <m:f>
                      <m:fPr>
                        <m:type m:val="skw"/>
                        <m:ctrlPr>
                          <a:rPr lang="en-US" sz="1400" i="1">
                            <a:latin typeface="Cambria Math" panose="02040503050406030204" pitchFamily="18" charset="0"/>
                          </a:rPr>
                        </m:ctrlPr>
                      </m:fPr>
                      <m:num>
                        <m:r>
                          <a:rPr lang="en-US" sz="1400" b="0" i="1">
                            <a:latin typeface="Cambria Math" panose="02040503050406030204" pitchFamily="18" charset="0"/>
                          </a:rPr>
                          <m:t>1</m:t>
                        </m:r>
                      </m:num>
                      <m:den>
                        <m:r>
                          <a:rPr lang="en-US" sz="1400" b="0" i="1">
                            <a:latin typeface="Cambria Math" panose="02040503050406030204" pitchFamily="18" charset="0"/>
                          </a:rPr>
                          <m:t>8</m:t>
                        </m:r>
                      </m:den>
                    </m:f>
                  </m:oMath>
                </a14:m>
                <a:r>
                  <a:rPr lang="en-US" sz="1400"/>
                  <a:t> probability of finishing treatment for the last victim, and otherwise she comes back to work the next day.  What is the expected number of days she comes in to work?</a:t>
                </a:r>
              </a:p>
              <a:p>
                <a:pPr marL="0" indent="0">
                  <a:buNone/>
                </a:pPr>
                <a14:m>
                  <m:oMathPara xmlns:m="http://schemas.openxmlformats.org/officeDocument/2006/math">
                    <m:oMathParaPr>
                      <m:jc m:val="centerGroup"/>
                    </m:oMathParaPr>
                    <m:oMath xmlns:m="http://schemas.openxmlformats.org/officeDocument/2006/math">
                      <m:f>
                        <m:fPr>
                          <m:type m:val="skw"/>
                          <m:ctrlPr>
                            <a:rPr lang="en-US" sz="1400" i="1">
                              <a:latin typeface="Cambria Math" panose="02040503050406030204" pitchFamily="18" charset="0"/>
                            </a:rPr>
                          </m:ctrlPr>
                        </m:fPr>
                        <m:num>
                          <m:r>
                            <a:rPr lang="en-US" sz="1400" b="0" i="1">
                              <a:latin typeface="Cambria Math" panose="02040503050406030204" pitchFamily="18" charset="0"/>
                            </a:rPr>
                            <m:t>8</m:t>
                          </m:r>
                        </m:num>
                        <m:den>
                          <m:r>
                            <a:rPr lang="en-US" sz="1400" b="0" i="1">
                              <a:latin typeface="Cambria Math" panose="02040503050406030204" pitchFamily="18" charset="0"/>
                            </a:rPr>
                            <m:t>3</m:t>
                          </m:r>
                        </m:den>
                      </m:f>
                    </m:oMath>
                  </m:oMathPara>
                </a14:m>
                <a:endParaRPr lang="en-US" sz="1400"/>
              </a:p>
            </p:txBody>
          </p:sp>
        </mc:Choice>
        <mc:Fallback>
          <p:sp>
            <p:nvSpPr>
              <p:cNvPr id="3" name="Content Placeholder 2">
                <a:extLst>
                  <a:ext uri="{FF2B5EF4-FFF2-40B4-BE49-F238E27FC236}">
                    <a16:creationId xmlns:a16="http://schemas.microsoft.com/office/drawing/2014/main" id="{7C1936FC-2A9A-4102-AB70-447A39897837}"/>
                  </a:ext>
                </a:extLst>
              </p:cNvPr>
              <p:cNvSpPr>
                <a:spLocks noGrp="1" noRot="1" noChangeAspect="1" noMove="1" noResize="1" noEditPoints="1" noAdjustHandles="1" noChangeArrowheads="1" noChangeShapeType="1" noTextEdit="1"/>
              </p:cNvSpPr>
              <p:nvPr>
                <p:ph idx="1"/>
              </p:nvPr>
            </p:nvSpPr>
            <p:spPr>
              <a:xfrm>
                <a:off x="4090507" y="2628900"/>
                <a:ext cx="7454077" cy="3589785"/>
              </a:xfrm>
              <a:blipFill>
                <a:blip r:embed="rId3"/>
                <a:stretch>
                  <a:fillRect l="-2126" t="-3056"/>
                </a:stretch>
              </a:blipFill>
            </p:spPr>
            <p:txBody>
              <a:bodyPr/>
              <a:lstStyle/>
              <a:p>
                <a:r>
                  <a:rPr lang="en-US">
                    <a:noFill/>
                  </a:rPr>
                  <a:t> </a:t>
                </a:r>
              </a:p>
            </p:txBody>
          </p:sp>
        </mc:Fallback>
      </mc:AlternateContent>
    </p:spTree>
    <p:extLst>
      <p:ext uri="{BB962C8B-B14F-4D97-AF65-F5344CB8AC3E}">
        <p14:creationId xmlns:p14="http://schemas.microsoft.com/office/powerpoint/2010/main" val="11888817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EA5387D-64D8-4D6C-B109-FF4E81DF60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6E350038-E4D4-49B1-8239-A444A640D5EF}"/>
              </a:ext>
            </a:extLst>
          </p:cNvPr>
          <p:cNvPicPr>
            <a:picLocks noChangeAspect="1"/>
          </p:cNvPicPr>
          <p:nvPr/>
        </p:nvPicPr>
        <p:blipFill rotWithShape="1">
          <a:blip r:embed="rId2">
            <a:alphaModFix amt="30000"/>
          </a:blip>
          <a:srcRect t="9380" b="6350"/>
          <a:stretch/>
        </p:blipFill>
        <p:spPr>
          <a:xfrm>
            <a:off x="20" y="10"/>
            <a:ext cx="12191980" cy="6857990"/>
          </a:xfrm>
          <a:prstGeom prst="rect">
            <a:avLst/>
          </a:prstGeom>
        </p:spPr>
      </p:pic>
      <p:sp>
        <p:nvSpPr>
          <p:cNvPr id="2" name="Title 1">
            <a:extLst>
              <a:ext uri="{FF2B5EF4-FFF2-40B4-BE49-F238E27FC236}">
                <a16:creationId xmlns:a16="http://schemas.microsoft.com/office/drawing/2014/main" id="{9274C563-E586-4DA8-9CF9-AB5F47FF5E5C}"/>
              </a:ext>
            </a:extLst>
          </p:cNvPr>
          <p:cNvSpPr>
            <a:spLocks noGrp="1"/>
          </p:cNvSpPr>
          <p:nvPr>
            <p:ph type="title"/>
          </p:nvPr>
        </p:nvSpPr>
        <p:spPr>
          <a:xfrm>
            <a:off x="2895600" y="764373"/>
            <a:ext cx="8610600" cy="1293028"/>
          </a:xfrm>
        </p:spPr>
        <p:txBody>
          <a:bodyPr>
            <a:normAutofit/>
          </a:bodyPr>
          <a:lstStyle/>
          <a:p>
            <a:r>
              <a:rPr lang="en-US"/>
              <a:t>Multiplying Expectations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8E0FAECA-3532-4B77-8367-7A102FDB8222}"/>
                  </a:ext>
                </a:extLst>
              </p:cNvPr>
              <p:cNvSpPr>
                <a:spLocks noGrp="1"/>
              </p:cNvSpPr>
              <p:nvPr>
                <p:ph idx="1"/>
              </p:nvPr>
            </p:nvSpPr>
            <p:spPr>
              <a:xfrm>
                <a:off x="685800" y="2194560"/>
                <a:ext cx="10820400" cy="4024125"/>
              </a:xfrm>
            </p:spPr>
            <p:txBody>
              <a:bodyPr>
                <a:normAutofit/>
              </a:bodyPr>
              <a:lstStyle/>
              <a:p>
                <a:pPr marL="0" indent="0">
                  <a:buNone/>
                </a:pPr>
                <a:r>
                  <a:rPr lang="en-US" dirty="0"/>
                  <a:t>If X and Y are independent, then E(X ∙ Y) = E(X) ∙ E(Y).</a:t>
                </a:r>
              </a:p>
              <a:p>
                <a:pPr marL="0" indent="0">
                  <a:buNone/>
                </a:pPr>
                <a:r>
                  <a:rPr lang="en-US" dirty="0"/>
                  <a:t>If we roll two fair dice and multiply their values, what is the expected result?</a:t>
                </a:r>
              </a:p>
              <a:p>
                <a:pPr marL="0" indent="0">
                  <a:buNone/>
                </a:pPr>
                <a:r>
                  <a:rPr lang="en-US" dirty="0"/>
                  <a:t>3.5</a:t>
                </a:r>
                <a:r>
                  <a:rPr lang="en-US" baseline="30000" dirty="0"/>
                  <a:t>2 </a:t>
                </a:r>
                <a:r>
                  <a:rPr lang="en-US" dirty="0"/>
                  <a:t>= 12.25</a:t>
                </a:r>
                <a:endParaRPr lang="en-US"/>
              </a:p>
              <a:p>
                <a:pPr marL="0" indent="0">
                  <a:buNone/>
                </a:pPr>
                <a:endParaRPr lang="en-US"/>
              </a:p>
              <a:p>
                <a:pPr marL="0" indent="0">
                  <a:buNone/>
                </a:pPr>
                <a:r>
                  <a:rPr lang="en-US" dirty="0"/>
                  <a:t>If we roll one fair die, and square its value, what is the expected result?</a:t>
                </a:r>
                <a:endParaRPr lang="en-US"/>
              </a:p>
              <a:p>
                <a:pPr marL="0" indent="0">
                  <a:buNone/>
                </a:pPr>
                <a:r>
                  <a:rPr lang="en-US" dirty="0"/>
                  <a:t>E(X ∙ X) = E(X</a:t>
                </a:r>
                <a:r>
                  <a:rPr lang="en-US" baseline="30000" dirty="0"/>
                  <a:t>2</a:t>
                </a:r>
                <a:r>
                  <a:rPr lang="en-US" dirty="0"/>
                  <a:t>) </a:t>
                </a:r>
                <a:r>
                  <a:rPr lang="en-US" dirty="0">
                    <a:sym typeface="Symbol" panose="05050102010706020507" pitchFamily="18" charset="2"/>
                  </a:rPr>
                  <a:t> E(X)</a:t>
                </a:r>
                <a:r>
                  <a:rPr lang="en-US" dirty="0"/>
                  <a:t> ∙ E(X), because X is not independent from X.</a:t>
                </a:r>
                <a:br>
                  <a:rPr lang="en-US" dirty="0"/>
                </a:br>
                <a:endParaRPr lang="en-US"/>
              </a:p>
              <a:p>
                <a:pPr marL="0" indent="0">
                  <a:buNone/>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6</m:t>
                          </m:r>
                        </m:den>
                      </m:f>
                      <m:r>
                        <m:rPr>
                          <m:nor/>
                        </m:rPr>
                        <a:rPr lang="en-US" dirty="0"/>
                        <m:t>∙</m:t>
                      </m:r>
                      <m:r>
                        <m:rPr>
                          <m:nor/>
                        </m:rPr>
                        <a:rPr lang="en-US" b="0" i="0" dirty="0" smtClean="0"/>
                        <m:t>1</m:t>
                      </m:r>
                      <m:r>
                        <m:rPr>
                          <m:nor/>
                        </m:rPr>
                        <a:rPr lang="en-US" b="0" i="0" baseline="30000" dirty="0" smtClean="0"/>
                        <m:t>2</m:t>
                      </m:r>
                      <m:r>
                        <m:rPr>
                          <m:nor/>
                        </m:rPr>
                        <a:rPr lang="en-US" b="0" i="0" dirty="0" smtClean="0"/>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6</m:t>
                          </m:r>
                        </m:den>
                      </m:f>
                      <m:r>
                        <m:rPr>
                          <m:nor/>
                        </m:rPr>
                        <a:rPr lang="en-US" dirty="0"/>
                        <m:t>∙</m:t>
                      </m:r>
                      <m:r>
                        <a:rPr lang="en-US" i="1" dirty="0" smtClean="0">
                          <a:latin typeface="Cambria Math" panose="02040503050406030204" pitchFamily="18" charset="0"/>
                        </a:rPr>
                        <m:t>2</m:t>
                      </m:r>
                      <m:r>
                        <m:rPr>
                          <m:nor/>
                        </m:rPr>
                        <a:rPr lang="en-US" baseline="30000" dirty="0"/>
                        <m:t>2</m:t>
                      </m:r>
                      <m:r>
                        <m:rPr>
                          <m:nor/>
                        </m:rPr>
                        <a:rPr lang="en-US" dirty="0"/>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6</m:t>
                          </m:r>
                        </m:den>
                      </m:f>
                      <m:r>
                        <m:rPr>
                          <m:nor/>
                        </m:rPr>
                        <a:rPr lang="en-US" dirty="0"/>
                        <m:t>∙</m:t>
                      </m:r>
                      <m:r>
                        <m:rPr>
                          <m:nor/>
                        </m:rPr>
                        <a:rPr lang="en-US" b="0" i="0" dirty="0" smtClean="0"/>
                        <m:t>3</m:t>
                      </m:r>
                      <m:r>
                        <m:rPr>
                          <m:nor/>
                        </m:rPr>
                        <a:rPr lang="en-US" baseline="30000" dirty="0"/>
                        <m:t>2</m:t>
                      </m:r>
                      <m:r>
                        <m:rPr>
                          <m:nor/>
                        </m:rPr>
                        <a:rPr lang="en-US" dirty="0"/>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6</m:t>
                          </m:r>
                        </m:den>
                      </m:f>
                      <m:r>
                        <m:rPr>
                          <m:nor/>
                        </m:rPr>
                        <a:rPr lang="en-US" dirty="0"/>
                        <m:t>∙</m:t>
                      </m:r>
                      <m:r>
                        <m:rPr>
                          <m:nor/>
                        </m:rPr>
                        <a:rPr lang="en-US" b="0" i="0" dirty="0" smtClean="0"/>
                        <m:t>4</m:t>
                      </m:r>
                      <m:r>
                        <m:rPr>
                          <m:nor/>
                        </m:rPr>
                        <a:rPr lang="en-US" baseline="30000" dirty="0"/>
                        <m:t>2</m:t>
                      </m:r>
                      <m:r>
                        <m:rPr>
                          <m:nor/>
                        </m:rPr>
                        <a:rPr lang="en-US" dirty="0"/>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6</m:t>
                          </m:r>
                        </m:den>
                      </m:f>
                      <m:r>
                        <m:rPr>
                          <m:nor/>
                        </m:rPr>
                        <a:rPr lang="en-US" dirty="0"/>
                        <m:t>∙</m:t>
                      </m:r>
                      <m:r>
                        <m:rPr>
                          <m:nor/>
                        </m:rPr>
                        <a:rPr lang="en-US" b="0" i="0" dirty="0" smtClean="0"/>
                        <m:t>5</m:t>
                      </m:r>
                      <m:r>
                        <m:rPr>
                          <m:nor/>
                        </m:rPr>
                        <a:rPr lang="en-US" baseline="30000" dirty="0"/>
                        <m:t>2</m:t>
                      </m:r>
                      <m:r>
                        <m:rPr>
                          <m:nor/>
                        </m:rPr>
                        <a:rPr lang="en-US" dirty="0"/>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6</m:t>
                          </m:r>
                        </m:den>
                      </m:f>
                      <m:r>
                        <m:rPr>
                          <m:nor/>
                        </m:rPr>
                        <a:rPr lang="en-US" dirty="0"/>
                        <m:t>∙</m:t>
                      </m:r>
                      <m:r>
                        <m:rPr>
                          <m:nor/>
                        </m:rPr>
                        <a:rPr lang="en-US" b="0" i="0" dirty="0" smtClean="0"/>
                        <m:t>6</m:t>
                      </m:r>
                      <m:r>
                        <m:rPr>
                          <m:nor/>
                        </m:rPr>
                        <a:rPr lang="en-US" baseline="30000" dirty="0"/>
                        <m:t>2</m:t>
                      </m:r>
                      <m:r>
                        <m:rPr>
                          <m:nor/>
                        </m:rPr>
                        <a:rPr lang="en-US" b="0" i="0" baseline="30000" dirty="0" smtClean="0"/>
                        <m:t> </m:t>
                      </m:r>
                      <m:r>
                        <a:rPr lang="en-US" b="0" i="1" dirty="0" smtClean="0">
                          <a:latin typeface="Cambria Math" panose="02040503050406030204" pitchFamily="18" charset="0"/>
                          <a:sym typeface="Symbol" panose="05050102010706020507" pitchFamily="18" charset="2"/>
                        </a:rPr>
                        <m:t> </m:t>
                      </m:r>
                      <m:r>
                        <m:rPr>
                          <m:nor/>
                        </m:rPr>
                        <a:rPr lang="en-US" b="0" i="0" dirty="0" smtClean="0"/>
                        <m:t>15.17</m:t>
                      </m:r>
                    </m:oMath>
                  </m:oMathPara>
                </a14:m>
                <a:endParaRPr lang="en-US"/>
              </a:p>
            </p:txBody>
          </p:sp>
        </mc:Choice>
        <mc:Fallback>
          <p:sp>
            <p:nvSpPr>
              <p:cNvPr id="3" name="Content Placeholder 2">
                <a:extLst>
                  <a:ext uri="{FF2B5EF4-FFF2-40B4-BE49-F238E27FC236}">
                    <a16:creationId xmlns:a16="http://schemas.microsoft.com/office/drawing/2014/main" id="{8E0FAECA-3532-4B77-8367-7A102FDB8222}"/>
                  </a:ext>
                </a:extLst>
              </p:cNvPr>
              <p:cNvSpPr>
                <a:spLocks noGrp="1" noRot="1" noChangeAspect="1" noMove="1" noResize="1" noEditPoints="1" noAdjustHandles="1" noChangeArrowheads="1" noChangeShapeType="1" noTextEdit="1"/>
              </p:cNvSpPr>
              <p:nvPr>
                <p:ph idx="1"/>
              </p:nvPr>
            </p:nvSpPr>
            <p:spPr>
              <a:xfrm>
                <a:off x="685800" y="2194560"/>
                <a:ext cx="10820400" cy="4024125"/>
              </a:xfrm>
              <a:blipFill>
                <a:blip r:embed="rId3"/>
                <a:stretch>
                  <a:fillRect l="-732" t="-1970"/>
                </a:stretch>
              </a:blipFill>
            </p:spPr>
            <p:txBody>
              <a:bodyPr/>
              <a:lstStyle/>
              <a:p>
                <a:r>
                  <a:rPr lang="en-US">
                    <a:noFill/>
                  </a:rPr>
                  <a:t> </a:t>
                </a:r>
              </a:p>
            </p:txBody>
          </p:sp>
        </mc:Fallback>
      </mc:AlternateContent>
    </p:spTree>
    <p:extLst>
      <p:ext uri="{BB962C8B-B14F-4D97-AF65-F5344CB8AC3E}">
        <p14:creationId xmlns:p14="http://schemas.microsoft.com/office/powerpoint/2010/main" val="3880531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EA5387D-64D8-4D6C-B109-FF4E81DF60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94B2DA1C-A384-4F2D-83F5-46F77FDC0E7C}"/>
              </a:ext>
            </a:extLst>
          </p:cNvPr>
          <p:cNvPicPr>
            <a:picLocks noChangeAspect="1"/>
          </p:cNvPicPr>
          <p:nvPr/>
        </p:nvPicPr>
        <p:blipFill rotWithShape="1">
          <a:blip r:embed="rId2">
            <a:alphaModFix amt="30000"/>
          </a:blip>
          <a:srcRect t="1510" b="14220"/>
          <a:stretch/>
        </p:blipFill>
        <p:spPr>
          <a:xfrm>
            <a:off x="20" y="10"/>
            <a:ext cx="12191980" cy="6857990"/>
          </a:xfrm>
          <a:prstGeom prst="rect">
            <a:avLst/>
          </a:prstGeom>
        </p:spPr>
      </p:pic>
      <p:sp>
        <p:nvSpPr>
          <p:cNvPr id="2" name="Title 1">
            <a:extLst>
              <a:ext uri="{FF2B5EF4-FFF2-40B4-BE49-F238E27FC236}">
                <a16:creationId xmlns:a16="http://schemas.microsoft.com/office/drawing/2014/main" id="{B5023120-53B2-4C08-9031-8065E828FBC3}"/>
              </a:ext>
            </a:extLst>
          </p:cNvPr>
          <p:cNvSpPr>
            <a:spLocks noGrp="1"/>
          </p:cNvSpPr>
          <p:nvPr>
            <p:ph type="title"/>
          </p:nvPr>
        </p:nvSpPr>
        <p:spPr>
          <a:xfrm>
            <a:off x="2895600" y="764373"/>
            <a:ext cx="8610600" cy="1293028"/>
          </a:xfrm>
        </p:spPr>
        <p:txBody>
          <a:bodyPr>
            <a:normAutofit/>
          </a:bodyPr>
          <a:lstStyle/>
          <a:p>
            <a:r>
              <a:rPr lang="en-US"/>
              <a:t>Variance</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A8F979E3-4F26-4519-859A-3932675F08CC}"/>
                  </a:ext>
                </a:extLst>
              </p:cNvPr>
              <p:cNvSpPr>
                <a:spLocks noGrp="1"/>
              </p:cNvSpPr>
              <p:nvPr>
                <p:ph idx="1"/>
              </p:nvPr>
            </p:nvSpPr>
            <p:spPr>
              <a:xfrm>
                <a:off x="685800" y="2194560"/>
                <a:ext cx="10820400" cy="4024125"/>
              </a:xfrm>
            </p:spPr>
            <p:txBody>
              <a:bodyPr>
                <a:normAutofit/>
              </a:bodyPr>
              <a:lstStyle/>
              <a:p>
                <a:pPr marL="0" indent="0">
                  <a:buNone/>
                </a:pPr>
                <a:r>
                  <a:rPr lang="en-US" sz="1900" dirty="0"/>
                  <a:t>The expected value of a random variable tells us the average, but nothing about how widely its values are distributed.</a:t>
                </a:r>
              </a:p>
              <a:p>
                <a:pPr marL="0" indent="0">
                  <a:buNone/>
                </a:pPr>
                <a:r>
                  <a:rPr lang="en-US" sz="1900" dirty="0"/>
                  <a:t>If the midterm has an average of 33, it’s possible that everyone got 33, and it’s also possible that half the class got 50 while the other half got 16.  Variance is a metric that measures how widely values are distributed.</a:t>
                </a:r>
              </a:p>
              <a:p>
                <a:pPr marL="0" indent="0">
                  <a:buNone/>
                </a:pPr>
                <a:r>
                  <a:rPr lang="en-US" sz="1900" dirty="0"/>
                  <a:t>The </a:t>
                </a:r>
                <a:r>
                  <a:rPr lang="en-US" sz="1900" b="1" dirty="0"/>
                  <a:t>variance</a:t>
                </a:r>
                <a:r>
                  <a:rPr lang="en-US" sz="1900" dirty="0"/>
                  <a:t> of X is </a:t>
                </a:r>
                <a:br>
                  <a:rPr lang="en-US" sz="1900" b="0" i="1" dirty="0">
                    <a:latin typeface="Cambria Math" panose="02040503050406030204" pitchFamily="18" charset="0"/>
                  </a:rPr>
                </a:br>
                <a14:m>
                  <m:oMathPara xmlns:m="http://schemas.openxmlformats.org/officeDocument/2006/math">
                    <m:oMathParaPr>
                      <m:jc m:val="centerGroup"/>
                    </m:oMathParaPr>
                    <m:oMath xmlns:m="http://schemas.openxmlformats.org/officeDocument/2006/math">
                      <m:r>
                        <a:rPr lang="en-US" sz="1900" b="0" i="1" smtClean="0">
                          <a:latin typeface="Cambria Math" panose="02040503050406030204" pitchFamily="18" charset="0"/>
                        </a:rPr>
                        <m:t>𝑉</m:t>
                      </m:r>
                      <m:d>
                        <m:dPr>
                          <m:ctrlPr>
                            <a:rPr lang="en-US" sz="1900" b="0" i="1" smtClean="0">
                              <a:latin typeface="Cambria Math" panose="02040503050406030204" pitchFamily="18" charset="0"/>
                            </a:rPr>
                          </m:ctrlPr>
                        </m:dPr>
                        <m:e>
                          <m:r>
                            <a:rPr lang="en-US" sz="1900" b="0" i="1" smtClean="0">
                              <a:latin typeface="Cambria Math" panose="02040503050406030204" pitchFamily="18" charset="0"/>
                            </a:rPr>
                            <m:t>𝑋</m:t>
                          </m:r>
                        </m:e>
                      </m:d>
                      <m:r>
                        <a:rPr lang="en-US" sz="1900" b="0" i="1" smtClean="0">
                          <a:latin typeface="Cambria Math" panose="02040503050406030204" pitchFamily="18" charset="0"/>
                        </a:rPr>
                        <m:t>=</m:t>
                      </m:r>
                      <m:nary>
                        <m:naryPr>
                          <m:chr m:val="∑"/>
                          <m:supHide m:val="on"/>
                          <m:ctrlPr>
                            <a:rPr lang="en-US" sz="1900" b="0" i="1" smtClean="0">
                              <a:latin typeface="Cambria Math" panose="02040503050406030204" pitchFamily="18" charset="0"/>
                            </a:rPr>
                          </m:ctrlPr>
                        </m:naryPr>
                        <m:sub>
                          <m:r>
                            <m:rPr>
                              <m:brk m:alnAt="7"/>
                            </m:rPr>
                            <a:rPr lang="en-US" sz="1900" b="0" i="1" smtClean="0">
                              <a:latin typeface="Cambria Math" panose="02040503050406030204" pitchFamily="18" charset="0"/>
                            </a:rPr>
                            <m:t>𝑠</m:t>
                          </m:r>
                          <m:r>
                            <a:rPr lang="en-US" sz="1900" b="0" i="1" smtClean="0">
                              <a:latin typeface="Cambria Math" panose="02040503050406030204" pitchFamily="18" charset="0"/>
                              <a:ea typeface="Cambria Math" panose="02040503050406030204" pitchFamily="18" charset="0"/>
                            </a:rPr>
                            <m:t>∈</m:t>
                          </m:r>
                          <m:r>
                            <a:rPr lang="en-US" sz="1900" b="0" i="1" smtClean="0">
                              <a:latin typeface="Cambria Math" panose="02040503050406030204" pitchFamily="18" charset="0"/>
                            </a:rPr>
                            <m:t>𝑆</m:t>
                          </m:r>
                        </m:sub>
                        <m:sup/>
                        <m:e>
                          <m:d>
                            <m:dPr>
                              <m:ctrlPr>
                                <a:rPr lang="en-US" sz="1900" b="0" i="1" smtClean="0">
                                  <a:latin typeface="Cambria Math" panose="02040503050406030204" pitchFamily="18" charset="0"/>
                                </a:rPr>
                              </m:ctrlPr>
                            </m:dPr>
                            <m:e>
                              <m:r>
                                <a:rPr lang="en-US" sz="1900" b="0" i="1" smtClean="0">
                                  <a:latin typeface="Cambria Math" panose="02040503050406030204" pitchFamily="18" charset="0"/>
                                </a:rPr>
                                <m:t>𝑋</m:t>
                              </m:r>
                              <m:d>
                                <m:dPr>
                                  <m:ctrlPr>
                                    <a:rPr lang="en-US" sz="1900" b="0" i="1" smtClean="0">
                                      <a:latin typeface="Cambria Math" panose="02040503050406030204" pitchFamily="18" charset="0"/>
                                    </a:rPr>
                                  </m:ctrlPr>
                                </m:dPr>
                                <m:e>
                                  <m:r>
                                    <a:rPr lang="en-US" sz="1900" b="0" i="1" smtClean="0">
                                      <a:latin typeface="Cambria Math" panose="02040503050406030204" pitchFamily="18" charset="0"/>
                                    </a:rPr>
                                    <m:t>𝑠</m:t>
                                  </m:r>
                                </m:e>
                              </m:d>
                              <m:r>
                                <a:rPr lang="en-US" sz="1900" b="0" i="1" smtClean="0">
                                  <a:latin typeface="Cambria Math" panose="02040503050406030204" pitchFamily="18" charset="0"/>
                                </a:rPr>
                                <m:t>−</m:t>
                              </m:r>
                              <m:r>
                                <a:rPr lang="en-US" sz="1900" b="0" i="1" smtClean="0">
                                  <a:latin typeface="Cambria Math" panose="02040503050406030204" pitchFamily="18" charset="0"/>
                                </a:rPr>
                                <m:t>𝐸</m:t>
                              </m:r>
                              <m:d>
                                <m:dPr>
                                  <m:ctrlPr>
                                    <a:rPr lang="en-US" sz="1900" b="0" i="1" smtClean="0">
                                      <a:latin typeface="Cambria Math" panose="02040503050406030204" pitchFamily="18" charset="0"/>
                                    </a:rPr>
                                  </m:ctrlPr>
                                </m:dPr>
                                <m:e>
                                  <m:r>
                                    <a:rPr lang="en-US" sz="1900" b="0" i="1" smtClean="0">
                                      <a:latin typeface="Cambria Math" panose="02040503050406030204" pitchFamily="18" charset="0"/>
                                    </a:rPr>
                                    <m:t>𝑋</m:t>
                                  </m:r>
                                </m:e>
                              </m:d>
                            </m:e>
                          </m:d>
                          <m:r>
                            <a:rPr lang="en-US" sz="1900" b="0" i="1" baseline="30000" smtClean="0">
                              <a:latin typeface="Cambria Math" panose="02040503050406030204" pitchFamily="18" charset="0"/>
                            </a:rPr>
                            <m:t>2</m:t>
                          </m:r>
                          <m:r>
                            <a:rPr lang="en-US" sz="1900" b="0" i="1" smtClean="0">
                              <a:latin typeface="Cambria Math" panose="02040503050406030204" pitchFamily="18" charset="0"/>
                            </a:rPr>
                            <m:t>𝑝</m:t>
                          </m:r>
                          <m:r>
                            <a:rPr lang="en-US" sz="1900" b="0" i="1" smtClean="0">
                              <a:latin typeface="Cambria Math" panose="02040503050406030204" pitchFamily="18" charset="0"/>
                            </a:rPr>
                            <m:t>(</m:t>
                          </m:r>
                          <m:r>
                            <a:rPr lang="en-US" sz="1900" b="0" i="1" smtClean="0">
                              <a:latin typeface="Cambria Math" panose="02040503050406030204" pitchFamily="18" charset="0"/>
                            </a:rPr>
                            <m:t>𝑠</m:t>
                          </m:r>
                          <m:r>
                            <a:rPr lang="en-US" sz="1900" b="0" i="1" smtClean="0">
                              <a:latin typeface="Cambria Math" panose="02040503050406030204" pitchFamily="18" charset="0"/>
                            </a:rPr>
                            <m:t>)</m:t>
                          </m:r>
                        </m:e>
                      </m:nary>
                    </m:oMath>
                  </m:oMathPara>
                </a14:m>
                <a:endParaRPr lang="en-US" sz="1900" b="0" dirty="0"/>
              </a:p>
              <a:p>
                <a:pPr marL="0" indent="0">
                  <a:buNone/>
                </a:pPr>
                <a14:m>
                  <m:oMath xmlns:m="http://schemas.openxmlformats.org/officeDocument/2006/math">
                    <m:r>
                      <a:rPr lang="en-US" sz="1900" i="1">
                        <a:latin typeface="Cambria Math" panose="02040503050406030204" pitchFamily="18" charset="0"/>
                      </a:rPr>
                      <m:t>𝑋</m:t>
                    </m:r>
                    <m:d>
                      <m:dPr>
                        <m:ctrlPr>
                          <a:rPr lang="en-US" sz="1900" i="1">
                            <a:latin typeface="Cambria Math" panose="02040503050406030204" pitchFamily="18" charset="0"/>
                          </a:rPr>
                        </m:ctrlPr>
                      </m:dPr>
                      <m:e>
                        <m:r>
                          <a:rPr lang="en-US" sz="1900" i="1">
                            <a:latin typeface="Cambria Math" panose="02040503050406030204" pitchFamily="18" charset="0"/>
                          </a:rPr>
                          <m:t>𝑠</m:t>
                        </m:r>
                      </m:e>
                    </m:d>
                    <m:r>
                      <a:rPr lang="en-US" sz="1900" i="1">
                        <a:latin typeface="Cambria Math" panose="02040503050406030204" pitchFamily="18" charset="0"/>
                      </a:rPr>
                      <m:t>−</m:t>
                    </m:r>
                    <m:r>
                      <a:rPr lang="en-US" sz="1900" i="1">
                        <a:latin typeface="Cambria Math" panose="02040503050406030204" pitchFamily="18" charset="0"/>
                      </a:rPr>
                      <m:t>𝐸</m:t>
                    </m:r>
                    <m:d>
                      <m:dPr>
                        <m:ctrlPr>
                          <a:rPr lang="en-US" sz="1900" i="1">
                            <a:latin typeface="Cambria Math" panose="02040503050406030204" pitchFamily="18" charset="0"/>
                          </a:rPr>
                        </m:ctrlPr>
                      </m:dPr>
                      <m:e>
                        <m:r>
                          <a:rPr lang="en-US" sz="1900" i="1">
                            <a:latin typeface="Cambria Math" panose="02040503050406030204" pitchFamily="18" charset="0"/>
                          </a:rPr>
                          <m:t>𝑋</m:t>
                        </m:r>
                      </m:e>
                    </m:d>
                  </m:oMath>
                </a14:m>
                <a:r>
                  <a:rPr lang="en-US" sz="1900" dirty="0"/>
                  <a:t> measures how much individual values vary from the average.</a:t>
                </a:r>
              </a:p>
              <a:p>
                <a:pPr marL="0" indent="0">
                  <a:buNone/>
                </a:pPr>
                <a:r>
                  <a:rPr lang="en-US" sz="1900" dirty="0"/>
                  <a:t>Squaring it heavily weights outliers: a large value will be produced if there are a lot of scores very far from the average.</a:t>
                </a:r>
              </a:p>
              <a:p>
                <a:pPr marL="0" indent="0">
                  <a:buNone/>
                </a:pPr>
                <a:r>
                  <a:rPr lang="en-US" sz="1900" dirty="0"/>
                  <a:t>An easier way to calculate variance is V(X) = E(X</a:t>
                </a:r>
                <a:r>
                  <a:rPr lang="en-US" sz="1900" baseline="30000" dirty="0"/>
                  <a:t>2</a:t>
                </a:r>
                <a:r>
                  <a:rPr lang="en-US" sz="1900" dirty="0"/>
                  <a:t>) - E(X)</a:t>
                </a:r>
                <a:r>
                  <a:rPr lang="en-US" sz="1900" baseline="30000" dirty="0"/>
                  <a:t>2</a:t>
                </a:r>
                <a:endParaRPr lang="en-US" sz="1900" dirty="0"/>
              </a:p>
            </p:txBody>
          </p:sp>
        </mc:Choice>
        <mc:Fallback>
          <p:sp>
            <p:nvSpPr>
              <p:cNvPr id="3" name="Content Placeholder 2">
                <a:extLst>
                  <a:ext uri="{FF2B5EF4-FFF2-40B4-BE49-F238E27FC236}">
                    <a16:creationId xmlns:a16="http://schemas.microsoft.com/office/drawing/2014/main" id="{A8F979E3-4F26-4519-859A-3932675F08CC}"/>
                  </a:ext>
                </a:extLst>
              </p:cNvPr>
              <p:cNvSpPr>
                <a:spLocks noGrp="1" noRot="1" noChangeAspect="1" noMove="1" noResize="1" noEditPoints="1" noAdjustHandles="1" noChangeArrowheads="1" noChangeShapeType="1" noTextEdit="1"/>
              </p:cNvSpPr>
              <p:nvPr>
                <p:ph idx="1"/>
              </p:nvPr>
            </p:nvSpPr>
            <p:spPr>
              <a:xfrm>
                <a:off x="685800" y="2194560"/>
                <a:ext cx="10820400" cy="4024125"/>
              </a:xfrm>
              <a:blipFill>
                <a:blip r:embed="rId3"/>
                <a:stretch>
                  <a:fillRect l="-563" t="-1515" b="-1212"/>
                </a:stretch>
              </a:blipFill>
            </p:spPr>
            <p:txBody>
              <a:bodyPr/>
              <a:lstStyle/>
              <a:p>
                <a:r>
                  <a:rPr lang="en-US">
                    <a:noFill/>
                  </a:rPr>
                  <a:t> </a:t>
                </a:r>
              </a:p>
            </p:txBody>
          </p:sp>
        </mc:Fallback>
      </mc:AlternateContent>
    </p:spTree>
    <p:extLst>
      <p:ext uri="{BB962C8B-B14F-4D97-AF65-F5344CB8AC3E}">
        <p14:creationId xmlns:p14="http://schemas.microsoft.com/office/powerpoint/2010/main" val="1549620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529CFB1-4A36-4A05-8D7A-948E227731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D1CA62C-F8E2-405E-B6FC-D75B86B7002B}"/>
              </a:ext>
            </a:extLst>
          </p:cNvPr>
          <p:cNvSpPr>
            <a:spLocks noGrp="1"/>
          </p:cNvSpPr>
          <p:nvPr>
            <p:ph idx="1"/>
          </p:nvPr>
        </p:nvSpPr>
        <p:spPr>
          <a:xfrm>
            <a:off x="965201" y="965201"/>
            <a:ext cx="5947496" cy="4923448"/>
          </a:xfrm>
        </p:spPr>
        <p:txBody>
          <a:bodyPr anchor="ctr">
            <a:normAutofit/>
          </a:bodyPr>
          <a:lstStyle/>
          <a:p>
            <a:pPr marL="0" indent="0">
              <a:buNone/>
            </a:pPr>
            <a:r>
              <a:rPr lang="en-US" sz="2000"/>
              <a:t>A gambler’s coin has heads on both sides. What is the variance on the number of heads after n flips?</a:t>
            </a:r>
          </a:p>
          <a:p>
            <a:pPr marL="0" indent="0">
              <a:buNone/>
            </a:pPr>
            <a:r>
              <a:rPr lang="en-US" sz="2000"/>
              <a:t>X is always n, X</a:t>
            </a:r>
            <a:r>
              <a:rPr lang="en-US" sz="2000" baseline="30000"/>
              <a:t>2</a:t>
            </a:r>
            <a:r>
              <a:rPr lang="en-US" sz="2000"/>
              <a:t> is always n</a:t>
            </a:r>
            <a:r>
              <a:rPr lang="en-US" sz="2000" baseline="30000"/>
              <a:t>2</a:t>
            </a:r>
            <a:r>
              <a:rPr lang="en-US" sz="2000"/>
              <a:t>, so E(X</a:t>
            </a:r>
            <a:r>
              <a:rPr lang="en-US" sz="2000" baseline="30000"/>
              <a:t>2</a:t>
            </a:r>
            <a:r>
              <a:rPr lang="en-US" sz="2000"/>
              <a:t>) – E(X)</a:t>
            </a:r>
            <a:r>
              <a:rPr lang="en-US" sz="2000" baseline="30000"/>
              <a:t>2</a:t>
            </a:r>
            <a:r>
              <a:rPr lang="en-US" sz="2000"/>
              <a:t> = n</a:t>
            </a:r>
            <a:r>
              <a:rPr lang="en-US" sz="2000" baseline="30000"/>
              <a:t>2</a:t>
            </a:r>
            <a:r>
              <a:rPr lang="en-US" sz="2000"/>
              <a:t> – n</a:t>
            </a:r>
            <a:r>
              <a:rPr lang="en-US" sz="2000" baseline="30000"/>
              <a:t>2</a:t>
            </a:r>
            <a:r>
              <a:rPr lang="en-US" sz="2000"/>
              <a:t> = 0</a:t>
            </a:r>
          </a:p>
          <a:p>
            <a:pPr marL="0" indent="0">
              <a:buNone/>
            </a:pPr>
            <a:r>
              <a:rPr lang="en-US" sz="2000"/>
              <a:t>That’s what you’d expect.</a:t>
            </a:r>
          </a:p>
          <a:p>
            <a:pPr marL="0" indent="0">
              <a:buNone/>
            </a:pPr>
            <a:r>
              <a:rPr lang="en-US" sz="2000"/>
              <a:t>What is the variance on the number of successes for a single Bernoulli trial?</a:t>
            </a:r>
          </a:p>
          <a:p>
            <a:pPr marL="0" indent="0">
              <a:buNone/>
            </a:pPr>
            <a:r>
              <a:rPr lang="en-US" sz="2000"/>
              <a:t>pr(X = 1) = p</a:t>
            </a:r>
          </a:p>
          <a:p>
            <a:pPr marL="0" indent="0">
              <a:buNone/>
            </a:pPr>
            <a:r>
              <a:rPr lang="en-US" sz="2000"/>
              <a:t>E(X) = p ∙ 1 + (1 - p) ∙ 0 = p</a:t>
            </a:r>
          </a:p>
          <a:p>
            <a:pPr marL="0" indent="0">
              <a:buNone/>
            </a:pPr>
            <a:r>
              <a:rPr lang="en-US" sz="2000"/>
              <a:t>E(X</a:t>
            </a:r>
            <a:r>
              <a:rPr lang="en-US" sz="2000" baseline="30000"/>
              <a:t>2</a:t>
            </a:r>
            <a:r>
              <a:rPr lang="en-US" sz="2000"/>
              <a:t>) = p ∙ 1</a:t>
            </a:r>
            <a:r>
              <a:rPr lang="en-US" sz="2000" baseline="30000"/>
              <a:t>2</a:t>
            </a:r>
            <a:r>
              <a:rPr lang="en-US" sz="2000"/>
              <a:t> + (1 - p) ∙ 0</a:t>
            </a:r>
            <a:r>
              <a:rPr lang="en-US" sz="2000" baseline="30000"/>
              <a:t>2</a:t>
            </a:r>
            <a:r>
              <a:rPr lang="en-US" sz="2000"/>
              <a:t> = p</a:t>
            </a:r>
          </a:p>
          <a:p>
            <a:pPr marL="0" indent="0">
              <a:buNone/>
            </a:pPr>
            <a:r>
              <a:rPr lang="en-US" sz="2000"/>
              <a:t>V(X) = E(X</a:t>
            </a:r>
            <a:r>
              <a:rPr lang="en-US" sz="2000" baseline="30000"/>
              <a:t>2</a:t>
            </a:r>
            <a:r>
              <a:rPr lang="en-US" sz="2000"/>
              <a:t>) – E(X)</a:t>
            </a:r>
            <a:r>
              <a:rPr lang="en-US" sz="2000" baseline="30000"/>
              <a:t>2</a:t>
            </a:r>
            <a:r>
              <a:rPr lang="en-US" sz="2000"/>
              <a:t> = p - p</a:t>
            </a:r>
            <a:r>
              <a:rPr lang="en-US" sz="2000" baseline="30000"/>
              <a:t>2 </a:t>
            </a:r>
            <a:r>
              <a:rPr lang="en-US" sz="2000"/>
              <a:t>= p ∙ (1 - p) = p ∙ q</a:t>
            </a:r>
          </a:p>
        </p:txBody>
      </p:sp>
      <p:sp>
        <p:nvSpPr>
          <p:cNvPr id="10" name="Rectangle 9">
            <a:extLst>
              <a:ext uri="{FF2B5EF4-FFF2-40B4-BE49-F238E27FC236}">
                <a16:creationId xmlns:a16="http://schemas.microsoft.com/office/drawing/2014/main" id="{88783419-8188-4C50-BD8F-237B464BE7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40788" y="1"/>
            <a:ext cx="4651212" cy="6858000"/>
          </a:xfrm>
          <a:prstGeom prst="rect">
            <a:avLst/>
          </a:prstGeom>
          <a:solidFill>
            <a:schemeClr val="accent1"/>
          </a:solidFill>
          <a:ln>
            <a:noFill/>
          </a:ln>
          <a:effectLst>
            <a:outerShdw blurRad="63500" dist="38100" dir="10800000" algn="l"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pic>
        <p:nvPicPr>
          <p:cNvPr id="12" name="Picture 11">
            <a:extLst>
              <a:ext uri="{FF2B5EF4-FFF2-40B4-BE49-F238E27FC236}">
                <a16:creationId xmlns:a16="http://schemas.microsoft.com/office/drawing/2014/main" id="{570D84C5-A105-4AB9-8C54-A26D13722D5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531" r="43746" b="531"/>
          <a:stretch/>
        </p:blipFill>
        <p:spPr>
          <a:xfrm rot="5400000" flipH="1" flipV="1">
            <a:off x="7521575" y="2187579"/>
            <a:ext cx="6857999" cy="2482850"/>
          </a:xfrm>
          <a:prstGeom prst="rect">
            <a:avLst/>
          </a:prstGeom>
        </p:spPr>
      </p:pic>
      <p:sp>
        <p:nvSpPr>
          <p:cNvPr id="2" name="Title 1">
            <a:extLst>
              <a:ext uri="{FF2B5EF4-FFF2-40B4-BE49-F238E27FC236}">
                <a16:creationId xmlns:a16="http://schemas.microsoft.com/office/drawing/2014/main" id="{65D9F162-33EF-4FB9-9340-BA7CA1A9F907}"/>
              </a:ext>
            </a:extLst>
          </p:cNvPr>
          <p:cNvSpPr>
            <a:spLocks noGrp="1"/>
          </p:cNvSpPr>
          <p:nvPr>
            <p:ph type="title"/>
          </p:nvPr>
        </p:nvSpPr>
        <p:spPr>
          <a:xfrm>
            <a:off x="7877898" y="1327169"/>
            <a:ext cx="3646678" cy="4199513"/>
          </a:xfrm>
        </p:spPr>
        <p:txBody>
          <a:bodyPr>
            <a:normAutofit/>
          </a:bodyPr>
          <a:lstStyle/>
          <a:p>
            <a:pPr algn="l"/>
            <a:r>
              <a:rPr lang="en-US">
                <a:solidFill>
                  <a:srgbClr val="FFFFFF"/>
                </a:solidFill>
              </a:rPr>
              <a:t>Practice</a:t>
            </a:r>
          </a:p>
        </p:txBody>
      </p:sp>
    </p:spTree>
    <p:extLst>
      <p:ext uri="{BB962C8B-B14F-4D97-AF65-F5344CB8AC3E}">
        <p14:creationId xmlns:p14="http://schemas.microsoft.com/office/powerpoint/2010/main" val="16659847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3000"/>
                <a:shade val="98000"/>
                <a:satMod val="150000"/>
                <a:lumMod val="102000"/>
              </a:schemeClr>
            </a:gs>
            <a:gs pos="50000">
              <a:schemeClr val="bg1">
                <a:tint val="98000"/>
                <a:shade val="90000"/>
                <a:satMod val="130000"/>
                <a:lumMod val="103000"/>
              </a:schemeClr>
            </a:gs>
            <a:gs pos="100000">
              <a:schemeClr val="bg1">
                <a:shade val="63000"/>
                <a:satMod val="120000"/>
              </a:schemeClr>
            </a:gs>
          </a:gsLst>
          <a:lin ang="5400000" scaled="0"/>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FECDA1F-977F-40AF-840D-D05BB091DD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86000"/>
            <a:ext cx="12192000" cy="457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B9FECD2-89B7-4AC3-8D54-9733D60AF2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286000"/>
          </a:xfrm>
          <a:prstGeom prst="rect">
            <a:avLst/>
          </a:prstGeom>
          <a:solidFill>
            <a:schemeClr val="tx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2F54C189-4A4C-4899-9585-5281DA208D0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1">
            <a:extLst>
              <a:ext uri="{FF2B5EF4-FFF2-40B4-BE49-F238E27FC236}">
                <a16:creationId xmlns:a16="http://schemas.microsoft.com/office/drawing/2014/main" id="{E074CFBC-0987-41D0-A107-3D1BAC62F50B}"/>
              </a:ext>
            </a:extLst>
          </p:cNvPr>
          <p:cNvSpPr>
            <a:spLocks noGrp="1"/>
          </p:cNvSpPr>
          <p:nvPr>
            <p:ph type="title"/>
          </p:nvPr>
        </p:nvSpPr>
        <p:spPr>
          <a:xfrm>
            <a:off x="2186153" y="764373"/>
            <a:ext cx="9320048" cy="1293028"/>
          </a:xfrm>
        </p:spPr>
        <p:txBody>
          <a:bodyPr>
            <a:normAutofit/>
          </a:bodyPr>
          <a:lstStyle/>
          <a:p>
            <a:r>
              <a:rPr lang="en-US">
                <a:solidFill>
                  <a:schemeClr val="bg1"/>
                </a:solidFill>
              </a:rPr>
              <a:t>The Subtraction Rule for Discrete Probabilities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2A9EFE9-7DA3-4B3B-A655-DACA4825AD1D}"/>
                  </a:ext>
                </a:extLst>
              </p:cNvPr>
              <p:cNvSpPr>
                <a:spLocks noGrp="1"/>
              </p:cNvSpPr>
              <p:nvPr>
                <p:ph idx="1"/>
              </p:nvPr>
            </p:nvSpPr>
            <p:spPr>
              <a:xfrm>
                <a:off x="685800" y="2743200"/>
                <a:ext cx="10820400" cy="3714750"/>
              </a:xfrm>
            </p:spPr>
            <p:txBody>
              <a:bodyPr>
                <a:normAutofit/>
              </a:bodyPr>
              <a:lstStyle/>
              <a:p>
                <a:pPr marL="0" indent="0">
                  <a:buNone/>
                </a:pPr>
                <a:r>
                  <a:rPr lang="en-US" sz="1500" dirty="0"/>
                  <a:t>There is a line of 100 people.</a:t>
                </a:r>
              </a:p>
              <a:p>
                <a:r>
                  <a:rPr lang="en-US" sz="1500" dirty="0"/>
                  <a:t>Everyone at an even position is a pirate.</a:t>
                </a:r>
              </a:p>
              <a:p>
                <a:r>
                  <a:rPr lang="en-US" sz="1500" dirty="0"/>
                  <a:t>Everyone at a position divisible by 5 is a ninja</a:t>
                </a:r>
              </a:p>
              <a:p>
                <a:pPr marL="0" indent="0">
                  <a:buNone/>
                </a:pPr>
                <a:r>
                  <a:rPr lang="en-US" sz="1500" dirty="0"/>
                  <a:t>You choose a person in the line according to the uniform distribution.</a:t>
                </a:r>
              </a:p>
              <a:p>
                <a:pPr marL="0" indent="0">
                  <a:buNone/>
                </a:pPr>
                <a:r>
                  <a:rPr lang="en-US" sz="1500" dirty="0"/>
                  <a:t>What is the probability they are a pirate or ninja (or both)?</a:t>
                </a:r>
              </a:p>
              <a:p>
                <a:pPr marL="0" indent="0">
                  <a:buNone/>
                </a:pPr>
                <a:endParaRPr lang="en-US" sz="1500" dirty="0"/>
              </a:p>
              <a:p>
                <a:pPr marL="0" indent="0">
                  <a:buNone/>
                </a:pPr>
                <a14:m>
                  <m:oMathPara xmlns:m="http://schemas.openxmlformats.org/officeDocument/2006/math">
                    <m:oMathParaPr>
                      <m:jc m:val="centerGroup"/>
                    </m:oMathParaPr>
                    <m:oMath xmlns:m="http://schemas.openxmlformats.org/officeDocument/2006/math">
                      <m:f>
                        <m:fPr>
                          <m:ctrlPr>
                            <a:rPr lang="en-US" sz="1500" i="1" smtClean="0">
                              <a:latin typeface="Cambria Math" panose="02040503050406030204" pitchFamily="18" charset="0"/>
                            </a:rPr>
                          </m:ctrlPr>
                        </m:fPr>
                        <m:num>
                          <m:r>
                            <a:rPr lang="en-US" sz="1500" b="0" i="1" smtClean="0">
                              <a:latin typeface="Cambria Math" panose="02040503050406030204" pitchFamily="18" charset="0"/>
                            </a:rPr>
                            <m:t>1</m:t>
                          </m:r>
                        </m:num>
                        <m:den>
                          <m:r>
                            <a:rPr lang="en-US" sz="1500" b="0" i="1" smtClean="0">
                              <a:latin typeface="Cambria Math" panose="02040503050406030204" pitchFamily="18" charset="0"/>
                            </a:rPr>
                            <m:t>2</m:t>
                          </m:r>
                        </m:den>
                      </m:f>
                      <m:r>
                        <a:rPr lang="en-US" sz="1500" b="0" i="1" smtClean="0">
                          <a:latin typeface="Cambria Math" panose="02040503050406030204" pitchFamily="18" charset="0"/>
                        </a:rPr>
                        <m:t>+</m:t>
                      </m:r>
                      <m:f>
                        <m:fPr>
                          <m:ctrlPr>
                            <a:rPr lang="en-US" sz="1500" i="1" smtClean="0">
                              <a:latin typeface="Cambria Math" panose="02040503050406030204" pitchFamily="18" charset="0"/>
                            </a:rPr>
                          </m:ctrlPr>
                        </m:fPr>
                        <m:num>
                          <m:r>
                            <a:rPr lang="en-US" sz="1500" i="1">
                              <a:latin typeface="Cambria Math" panose="02040503050406030204" pitchFamily="18" charset="0"/>
                            </a:rPr>
                            <m:t>1</m:t>
                          </m:r>
                        </m:num>
                        <m:den>
                          <m:r>
                            <a:rPr lang="en-US" sz="1500" b="0" i="1" smtClean="0">
                              <a:latin typeface="Cambria Math" panose="02040503050406030204" pitchFamily="18" charset="0"/>
                            </a:rPr>
                            <m:t>5</m:t>
                          </m:r>
                        </m:den>
                      </m:f>
                      <m:r>
                        <a:rPr lang="en-US" sz="1500" b="0" i="1" smtClean="0">
                          <a:latin typeface="Cambria Math" panose="02040503050406030204" pitchFamily="18" charset="0"/>
                        </a:rPr>
                        <m:t>−</m:t>
                      </m:r>
                      <m:f>
                        <m:fPr>
                          <m:ctrlPr>
                            <a:rPr lang="en-US" sz="1500" i="1">
                              <a:latin typeface="Cambria Math" panose="02040503050406030204" pitchFamily="18" charset="0"/>
                            </a:rPr>
                          </m:ctrlPr>
                        </m:fPr>
                        <m:num>
                          <m:r>
                            <a:rPr lang="en-US" sz="1500" i="1">
                              <a:latin typeface="Cambria Math" panose="02040503050406030204" pitchFamily="18" charset="0"/>
                            </a:rPr>
                            <m:t>1</m:t>
                          </m:r>
                        </m:num>
                        <m:den>
                          <m:r>
                            <a:rPr lang="en-US" sz="1500" b="0" i="1" smtClean="0">
                              <a:latin typeface="Cambria Math" panose="02040503050406030204" pitchFamily="18" charset="0"/>
                            </a:rPr>
                            <m:t>10</m:t>
                          </m:r>
                        </m:den>
                      </m:f>
                      <m:r>
                        <a:rPr lang="en-US" sz="1500" b="0" i="1" smtClean="0">
                          <a:latin typeface="Cambria Math" panose="02040503050406030204" pitchFamily="18" charset="0"/>
                        </a:rPr>
                        <m:t>=</m:t>
                      </m:r>
                      <m:f>
                        <m:fPr>
                          <m:ctrlPr>
                            <a:rPr lang="en-US" sz="1500" i="1">
                              <a:latin typeface="Cambria Math" panose="02040503050406030204" pitchFamily="18" charset="0"/>
                            </a:rPr>
                          </m:ctrlPr>
                        </m:fPr>
                        <m:num>
                          <m:r>
                            <a:rPr lang="en-US" sz="1500" b="0" i="1" smtClean="0">
                              <a:latin typeface="Cambria Math" panose="02040503050406030204" pitchFamily="18" charset="0"/>
                            </a:rPr>
                            <m:t>3</m:t>
                          </m:r>
                        </m:num>
                        <m:den>
                          <m:r>
                            <a:rPr lang="en-US" sz="1500" b="0" i="1" smtClean="0">
                              <a:latin typeface="Cambria Math" panose="02040503050406030204" pitchFamily="18" charset="0"/>
                            </a:rPr>
                            <m:t>5</m:t>
                          </m:r>
                        </m:den>
                      </m:f>
                    </m:oMath>
                  </m:oMathPara>
                </a14:m>
                <a:endParaRPr lang="en-US" sz="1500" b="0" dirty="0"/>
              </a:p>
              <a:p>
                <a:pPr marL="0" indent="0">
                  <a:buNone/>
                </a:pPr>
                <a:endParaRPr lang="en-US" sz="1500" dirty="0"/>
              </a:p>
              <a:p>
                <a:pPr marL="0" indent="0" algn="ctr">
                  <a:buNone/>
                </a:pPr>
                <a:r>
                  <a:rPr lang="en-US" sz="1500" dirty="0"/>
                  <a:t>p(E</a:t>
                </a:r>
                <a:r>
                  <a:rPr lang="en-US" sz="1500" baseline="-25000" dirty="0"/>
                  <a:t>1</a:t>
                </a:r>
                <a:r>
                  <a:rPr lang="en-US" sz="1500" dirty="0"/>
                  <a:t> </a:t>
                </a:r>
                <a:r>
                  <a:rPr lang="en-US" sz="1500" dirty="0">
                    <a:sym typeface="Symbol" panose="05050102010706020507" pitchFamily="18" charset="2"/>
                  </a:rPr>
                  <a:t></a:t>
                </a:r>
                <a:r>
                  <a:rPr lang="en-US" sz="1500" dirty="0"/>
                  <a:t> E</a:t>
                </a:r>
                <a:r>
                  <a:rPr lang="en-US" sz="1500" baseline="-25000" dirty="0"/>
                  <a:t>2</a:t>
                </a:r>
                <a:r>
                  <a:rPr lang="en-US" sz="1500" dirty="0"/>
                  <a:t>) = p(E</a:t>
                </a:r>
                <a:r>
                  <a:rPr lang="en-US" sz="1500" baseline="-25000" dirty="0"/>
                  <a:t>1</a:t>
                </a:r>
                <a:r>
                  <a:rPr lang="en-US" sz="1500" dirty="0"/>
                  <a:t>) + p(E</a:t>
                </a:r>
                <a:r>
                  <a:rPr lang="en-US" sz="1500" baseline="-25000" dirty="0"/>
                  <a:t>2</a:t>
                </a:r>
                <a:r>
                  <a:rPr lang="en-US" sz="1500" dirty="0"/>
                  <a:t>) – p(E</a:t>
                </a:r>
                <a:r>
                  <a:rPr lang="en-US" sz="1500" baseline="-25000" dirty="0"/>
                  <a:t>1</a:t>
                </a:r>
                <a:r>
                  <a:rPr lang="en-US" sz="1500" dirty="0"/>
                  <a:t> </a:t>
                </a:r>
                <a:r>
                  <a:rPr lang="en-US" sz="1500" dirty="0">
                    <a:sym typeface="Symbol" panose="05050102010706020507" pitchFamily="18" charset="2"/>
                  </a:rPr>
                  <a:t></a:t>
                </a:r>
                <a:r>
                  <a:rPr lang="en-US" sz="1500" dirty="0"/>
                  <a:t> E</a:t>
                </a:r>
                <a:r>
                  <a:rPr lang="en-US" sz="1500" baseline="-25000" dirty="0"/>
                  <a:t>2</a:t>
                </a:r>
                <a:r>
                  <a:rPr lang="en-US" sz="1500" dirty="0"/>
                  <a:t>)</a:t>
                </a:r>
              </a:p>
              <a:p>
                <a:pPr marL="0" indent="0" algn="ctr">
                  <a:buNone/>
                </a:pPr>
                <a:endParaRPr lang="en-US" sz="1500" dirty="0"/>
              </a:p>
              <a:p>
                <a:pPr marL="0" indent="0">
                  <a:buNone/>
                </a:pPr>
                <a:r>
                  <a:rPr lang="en-US" sz="1500" dirty="0"/>
                  <a:t>This is also known as the </a:t>
                </a:r>
                <a:r>
                  <a:rPr lang="en-US" sz="1500" b="1" dirty="0"/>
                  <a:t>inclusion-exclusion principle</a:t>
                </a:r>
                <a:r>
                  <a:rPr lang="en-US" sz="1500" dirty="0"/>
                  <a:t>.</a:t>
                </a:r>
              </a:p>
            </p:txBody>
          </p:sp>
        </mc:Choice>
        <mc:Fallback xmlns="">
          <p:sp>
            <p:nvSpPr>
              <p:cNvPr id="3" name="Content Placeholder 2">
                <a:extLst>
                  <a:ext uri="{FF2B5EF4-FFF2-40B4-BE49-F238E27FC236}">
                    <a16:creationId xmlns:a16="http://schemas.microsoft.com/office/drawing/2014/main" id="{22A9EFE9-7DA3-4B3B-A655-DACA4825AD1D}"/>
                  </a:ext>
                </a:extLst>
              </p:cNvPr>
              <p:cNvSpPr>
                <a:spLocks noGrp="1" noRot="1" noChangeAspect="1" noMove="1" noResize="1" noEditPoints="1" noAdjustHandles="1" noChangeArrowheads="1" noChangeShapeType="1" noTextEdit="1"/>
              </p:cNvSpPr>
              <p:nvPr>
                <p:ph idx="1"/>
              </p:nvPr>
            </p:nvSpPr>
            <p:spPr>
              <a:xfrm>
                <a:off x="685800" y="2743200"/>
                <a:ext cx="10820400" cy="3714750"/>
              </a:xfrm>
              <a:blipFill>
                <a:blip r:embed="rId3"/>
                <a:stretch>
                  <a:fillRect l="-225" t="-821" b="-985"/>
                </a:stretch>
              </a:blipFill>
            </p:spPr>
            <p:txBody>
              <a:bodyPr/>
              <a:lstStyle/>
              <a:p>
                <a:r>
                  <a:rPr lang="en-US">
                    <a:noFill/>
                  </a:rPr>
                  <a:t> </a:t>
                </a:r>
              </a:p>
            </p:txBody>
          </p:sp>
        </mc:Fallback>
      </mc:AlternateContent>
    </p:spTree>
    <p:extLst>
      <p:ext uri="{BB962C8B-B14F-4D97-AF65-F5344CB8AC3E}">
        <p14:creationId xmlns:p14="http://schemas.microsoft.com/office/powerpoint/2010/main" val="3196281290"/>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3000"/>
                <a:shade val="98000"/>
                <a:satMod val="150000"/>
                <a:lumMod val="102000"/>
              </a:schemeClr>
            </a:gs>
            <a:gs pos="50000">
              <a:schemeClr val="bg1">
                <a:tint val="98000"/>
                <a:shade val="90000"/>
                <a:satMod val="130000"/>
                <a:lumMod val="103000"/>
              </a:schemeClr>
            </a:gs>
            <a:gs pos="100000">
              <a:schemeClr val="bg1">
                <a:shade val="63000"/>
                <a:satMod val="120000"/>
              </a:schemeClr>
            </a:gs>
          </a:gsLst>
          <a:lin ang="5400000" scaled="0"/>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FECDA1F-977F-40AF-840D-D05BB091DD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86000"/>
            <a:ext cx="12192000" cy="457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B9FECD2-89B7-4AC3-8D54-9733D60AF2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286000"/>
          </a:xfrm>
          <a:prstGeom prst="rect">
            <a:avLst/>
          </a:prstGeom>
          <a:solidFill>
            <a:schemeClr val="tx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2F54C189-4A4C-4899-9585-5281DA208D0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1">
            <a:extLst>
              <a:ext uri="{FF2B5EF4-FFF2-40B4-BE49-F238E27FC236}">
                <a16:creationId xmlns:a16="http://schemas.microsoft.com/office/drawing/2014/main" id="{51501D41-3FE9-4FBB-B3A0-3AEA61E8F77A}"/>
              </a:ext>
            </a:extLst>
          </p:cNvPr>
          <p:cNvSpPr>
            <a:spLocks noGrp="1"/>
          </p:cNvSpPr>
          <p:nvPr>
            <p:ph type="title"/>
          </p:nvPr>
        </p:nvSpPr>
        <p:spPr>
          <a:xfrm>
            <a:off x="2186153" y="764373"/>
            <a:ext cx="9320048" cy="1293028"/>
          </a:xfrm>
        </p:spPr>
        <p:txBody>
          <a:bodyPr>
            <a:normAutofit/>
          </a:bodyPr>
          <a:lstStyle/>
          <a:p>
            <a:r>
              <a:rPr lang="en-US">
                <a:solidFill>
                  <a:schemeClr val="bg1"/>
                </a:solidFill>
              </a:rPr>
              <a:t>Practice</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332082C6-1BEB-4094-AB7B-5BA73C84208A}"/>
                  </a:ext>
                </a:extLst>
              </p:cNvPr>
              <p:cNvSpPr>
                <a:spLocks noGrp="1"/>
              </p:cNvSpPr>
              <p:nvPr>
                <p:ph idx="1"/>
              </p:nvPr>
            </p:nvSpPr>
            <p:spPr>
              <a:xfrm>
                <a:off x="685800" y="2743200"/>
                <a:ext cx="10820400" cy="3475485"/>
              </a:xfrm>
            </p:spPr>
            <p:txBody>
              <a:bodyPr>
                <a:normAutofit/>
              </a:bodyPr>
              <a:lstStyle/>
              <a:p>
                <a:pPr marL="0" indent="0">
                  <a:buNone/>
                </a:pPr>
                <a:r>
                  <a:rPr lang="en-US" sz="1500"/>
                  <a:t>What is the variance on the result of a fair die roll?</a:t>
                </a:r>
                <a:br>
                  <a:rPr lang="en-US" sz="1500"/>
                </a:br>
                <a:endParaRPr lang="en-US" sz="1500"/>
              </a:p>
              <a:p>
                <a:pPr marL="0" indent="0">
                  <a:buNone/>
                </a:pPr>
                <a14:m>
                  <m:oMathPara xmlns:m="http://schemas.openxmlformats.org/officeDocument/2006/math">
                    <m:oMathParaPr>
                      <m:jc m:val="centerGroup"/>
                    </m:oMathParaPr>
                    <m:oMath xmlns:m="http://schemas.openxmlformats.org/officeDocument/2006/math">
                      <m:r>
                        <a:rPr lang="en-US" sz="1500" b="0" i="1" smtClean="0">
                          <a:latin typeface="Cambria Math" panose="02040503050406030204" pitchFamily="18" charset="0"/>
                        </a:rPr>
                        <m:t>𝐸</m:t>
                      </m:r>
                      <m:d>
                        <m:dPr>
                          <m:ctrlPr>
                            <a:rPr lang="en-US" sz="1500" b="0" i="1" smtClean="0">
                              <a:latin typeface="Cambria Math" panose="02040503050406030204" pitchFamily="18" charset="0"/>
                            </a:rPr>
                          </m:ctrlPr>
                        </m:dPr>
                        <m:e>
                          <m:r>
                            <a:rPr lang="en-US" sz="1500" b="0" i="1" smtClean="0">
                              <a:latin typeface="Cambria Math" panose="02040503050406030204" pitchFamily="18" charset="0"/>
                            </a:rPr>
                            <m:t>𝑋</m:t>
                          </m:r>
                        </m:e>
                      </m:d>
                      <m:r>
                        <a:rPr lang="en-US" sz="1500" b="0" i="1" smtClean="0">
                          <a:latin typeface="Cambria Math" panose="02040503050406030204" pitchFamily="18" charset="0"/>
                        </a:rPr>
                        <m:t>=3.5</m:t>
                      </m:r>
                    </m:oMath>
                  </m:oMathPara>
                </a14:m>
                <a:endParaRPr lang="en-US" sz="1500" b="0" i="1">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sz="1500" b="0" i="1" smtClean="0">
                          <a:latin typeface="Cambria Math" panose="02040503050406030204" pitchFamily="18" charset="0"/>
                        </a:rPr>
                        <m:t>𝐸</m:t>
                      </m:r>
                      <m:d>
                        <m:dPr>
                          <m:ctrlPr>
                            <a:rPr lang="en-US" sz="1500" b="0" i="1" smtClean="0">
                              <a:latin typeface="Cambria Math" panose="02040503050406030204" pitchFamily="18" charset="0"/>
                            </a:rPr>
                          </m:ctrlPr>
                        </m:dPr>
                        <m:e>
                          <m:r>
                            <a:rPr lang="en-US" sz="1500" b="0" i="1" smtClean="0">
                              <a:latin typeface="Cambria Math" panose="02040503050406030204" pitchFamily="18" charset="0"/>
                            </a:rPr>
                            <m:t>𝑋</m:t>
                          </m:r>
                          <m:r>
                            <a:rPr lang="en-US" sz="1500" b="0" i="1" baseline="30000" smtClean="0">
                              <a:latin typeface="Cambria Math" panose="02040503050406030204" pitchFamily="18" charset="0"/>
                            </a:rPr>
                            <m:t>2</m:t>
                          </m:r>
                        </m:e>
                      </m:d>
                      <m:r>
                        <a:rPr lang="en-US" sz="1500" b="0" i="1" smtClean="0">
                          <a:latin typeface="Cambria Math" panose="02040503050406030204" pitchFamily="18" charset="0"/>
                        </a:rPr>
                        <m:t>= </m:t>
                      </m:r>
                      <m:f>
                        <m:fPr>
                          <m:type m:val="skw"/>
                          <m:ctrlPr>
                            <a:rPr lang="en-US" sz="1500" b="0" i="1" smtClean="0">
                              <a:latin typeface="Cambria Math" panose="02040503050406030204" pitchFamily="18" charset="0"/>
                            </a:rPr>
                          </m:ctrlPr>
                        </m:fPr>
                        <m:num>
                          <m:r>
                            <a:rPr lang="en-US" sz="1500" b="0" i="1" smtClean="0">
                              <a:latin typeface="Cambria Math" panose="02040503050406030204" pitchFamily="18" charset="0"/>
                            </a:rPr>
                            <m:t>1</m:t>
                          </m:r>
                        </m:num>
                        <m:den>
                          <m:r>
                            <a:rPr lang="en-US" sz="1500" b="0" i="1" smtClean="0">
                              <a:latin typeface="Cambria Math" panose="02040503050406030204" pitchFamily="18" charset="0"/>
                            </a:rPr>
                            <m:t>6</m:t>
                          </m:r>
                        </m:den>
                      </m:f>
                      <m:r>
                        <m:rPr>
                          <m:nor/>
                        </m:rPr>
                        <a:rPr lang="en-US" sz="1500" dirty="0"/>
                        <m:t>∙</m:t>
                      </m:r>
                      <m:r>
                        <m:rPr>
                          <m:nor/>
                        </m:rPr>
                        <a:rPr lang="en-US" sz="1500" b="0" i="0" dirty="0" smtClean="0"/>
                        <m:t> (1</m:t>
                      </m:r>
                      <m:r>
                        <a:rPr lang="en-US" sz="1500" i="1" baseline="30000">
                          <a:latin typeface="Cambria Math" panose="02040503050406030204" pitchFamily="18" charset="0"/>
                        </a:rPr>
                        <m:t>2</m:t>
                      </m:r>
                      <m:r>
                        <a:rPr lang="en-US" sz="1500" b="0" i="1" baseline="30000" smtClean="0">
                          <a:latin typeface="Cambria Math" panose="02040503050406030204" pitchFamily="18" charset="0"/>
                        </a:rPr>
                        <m:t> </m:t>
                      </m:r>
                      <m:r>
                        <m:rPr>
                          <m:nor/>
                        </m:rPr>
                        <a:rPr lang="en-US" sz="1500" b="0" i="0" dirty="0" smtClean="0"/>
                        <m:t>+ 2</m:t>
                      </m:r>
                      <m:r>
                        <a:rPr lang="en-US" sz="1500" i="1" baseline="30000">
                          <a:latin typeface="Cambria Math" panose="02040503050406030204" pitchFamily="18" charset="0"/>
                        </a:rPr>
                        <m:t>2</m:t>
                      </m:r>
                      <m:r>
                        <a:rPr lang="en-US" sz="1500" b="0" i="1" baseline="30000" smtClean="0">
                          <a:latin typeface="Cambria Math" panose="02040503050406030204" pitchFamily="18" charset="0"/>
                        </a:rPr>
                        <m:t> </m:t>
                      </m:r>
                      <m:r>
                        <m:rPr>
                          <m:nor/>
                        </m:rPr>
                        <a:rPr lang="en-US" sz="1500" b="0" i="0" dirty="0" smtClean="0"/>
                        <m:t>+ 3</m:t>
                      </m:r>
                      <m:r>
                        <a:rPr lang="en-US" sz="1500" i="1" baseline="30000">
                          <a:latin typeface="Cambria Math" panose="02040503050406030204" pitchFamily="18" charset="0"/>
                        </a:rPr>
                        <m:t>2</m:t>
                      </m:r>
                      <m:r>
                        <a:rPr lang="en-US" sz="1500" b="0" i="1" baseline="30000" smtClean="0">
                          <a:latin typeface="Cambria Math" panose="02040503050406030204" pitchFamily="18" charset="0"/>
                        </a:rPr>
                        <m:t> </m:t>
                      </m:r>
                      <m:r>
                        <m:rPr>
                          <m:nor/>
                        </m:rPr>
                        <a:rPr lang="en-US" sz="1500" b="0" i="0" dirty="0" smtClean="0"/>
                        <m:t>+ 4</m:t>
                      </m:r>
                      <m:r>
                        <a:rPr lang="en-US" sz="1500" i="1" baseline="30000">
                          <a:latin typeface="Cambria Math" panose="02040503050406030204" pitchFamily="18" charset="0"/>
                        </a:rPr>
                        <m:t>2</m:t>
                      </m:r>
                      <m:r>
                        <a:rPr lang="en-US" sz="1500" b="0" i="1" baseline="30000" smtClean="0">
                          <a:latin typeface="Cambria Math" panose="02040503050406030204" pitchFamily="18" charset="0"/>
                        </a:rPr>
                        <m:t> </m:t>
                      </m:r>
                      <m:r>
                        <m:rPr>
                          <m:nor/>
                        </m:rPr>
                        <a:rPr lang="en-US" sz="1500" b="0" i="0" dirty="0" smtClean="0"/>
                        <m:t>+ 5</m:t>
                      </m:r>
                      <m:r>
                        <a:rPr lang="en-US" sz="1500" i="1" baseline="30000">
                          <a:latin typeface="Cambria Math" panose="02040503050406030204" pitchFamily="18" charset="0"/>
                        </a:rPr>
                        <m:t>2</m:t>
                      </m:r>
                      <m:r>
                        <a:rPr lang="en-US" sz="1500" b="0" i="1" baseline="30000" smtClean="0">
                          <a:latin typeface="Cambria Math" panose="02040503050406030204" pitchFamily="18" charset="0"/>
                        </a:rPr>
                        <m:t> </m:t>
                      </m:r>
                      <m:r>
                        <m:rPr>
                          <m:nor/>
                        </m:rPr>
                        <a:rPr lang="en-US" sz="1500" b="0" i="0" dirty="0" smtClean="0"/>
                        <m:t>+ 6</m:t>
                      </m:r>
                      <m:r>
                        <a:rPr lang="en-US" sz="1500" i="1" baseline="30000">
                          <a:latin typeface="Cambria Math" panose="02040503050406030204" pitchFamily="18" charset="0"/>
                        </a:rPr>
                        <m:t>2</m:t>
                      </m:r>
                      <m:r>
                        <m:rPr>
                          <m:nor/>
                        </m:rPr>
                        <a:rPr lang="en-US" sz="1500" b="0" i="0" dirty="0" smtClean="0"/>
                        <m:t>) </m:t>
                      </m:r>
                      <m:r>
                        <a:rPr lang="en-US" sz="1500" b="0" i="1" dirty="0" smtClean="0">
                          <a:latin typeface="Cambria Math" panose="02040503050406030204" pitchFamily="18" charset="0"/>
                          <a:sym typeface="Symbol" panose="05050102010706020507" pitchFamily="18" charset="2"/>
                        </a:rPr>
                        <m:t></m:t>
                      </m:r>
                      <m:r>
                        <m:rPr>
                          <m:nor/>
                        </m:rPr>
                        <a:rPr lang="en-US" sz="1500" b="0" i="0" dirty="0" smtClean="0">
                          <a:sym typeface="Symbol" panose="05050102010706020507" pitchFamily="18" charset="2"/>
                        </a:rPr>
                        <m:t> 15.17 </m:t>
                      </m:r>
                    </m:oMath>
                  </m:oMathPara>
                </a14:m>
                <a:endParaRPr lang="en-US" sz="1500" b="0" i="0">
                  <a:sym typeface="Symbol" panose="05050102010706020507" pitchFamily="18" charset="2"/>
                </a:endParaRPr>
              </a:p>
              <a:p>
                <a:pPr marL="0" indent="0">
                  <a:buNone/>
                </a:pPr>
                <a14:m>
                  <m:oMathPara xmlns:m="http://schemas.openxmlformats.org/officeDocument/2006/math">
                    <m:oMathParaPr>
                      <m:jc m:val="centerGroup"/>
                    </m:oMathParaPr>
                    <m:oMath xmlns:m="http://schemas.openxmlformats.org/officeDocument/2006/math">
                      <m:r>
                        <m:rPr>
                          <m:nor/>
                        </m:rPr>
                        <a:rPr lang="en-US" sz="1500" b="0" i="0" dirty="0" smtClean="0">
                          <a:sym typeface="Symbol" panose="05050102010706020507" pitchFamily="18" charset="2"/>
                        </a:rPr>
                        <m:t>V</m:t>
                      </m:r>
                      <m:r>
                        <m:rPr>
                          <m:nor/>
                        </m:rPr>
                        <a:rPr lang="en-US" sz="1500" b="0" i="0" dirty="0" smtClean="0">
                          <a:sym typeface="Symbol" panose="05050102010706020507" pitchFamily="18" charset="2"/>
                        </a:rPr>
                        <m:t>(</m:t>
                      </m:r>
                      <m:r>
                        <m:rPr>
                          <m:nor/>
                        </m:rPr>
                        <a:rPr lang="en-US" sz="1500" b="0" i="0" dirty="0" smtClean="0">
                          <a:sym typeface="Symbol" panose="05050102010706020507" pitchFamily="18" charset="2"/>
                        </a:rPr>
                        <m:t>X</m:t>
                      </m:r>
                      <m:r>
                        <m:rPr>
                          <m:nor/>
                        </m:rPr>
                        <a:rPr lang="en-US" sz="1500" b="0" i="0" dirty="0" smtClean="0">
                          <a:sym typeface="Symbol" panose="05050102010706020507" pitchFamily="18" charset="2"/>
                        </a:rPr>
                        <m:t>) = 15.17 − 3.52</m:t>
                      </m:r>
                      <m:r>
                        <a:rPr lang="en-US" sz="1500" b="0" i="1" dirty="0" smtClean="0">
                          <a:latin typeface="Cambria Math" panose="02040503050406030204" pitchFamily="18" charset="0"/>
                          <a:sym typeface="Symbol" panose="05050102010706020507" pitchFamily="18" charset="2"/>
                        </a:rPr>
                        <m:t> </m:t>
                      </m:r>
                      <m:r>
                        <a:rPr lang="en-US" sz="1500" i="1" dirty="0">
                          <a:latin typeface="Cambria Math" panose="02040503050406030204" pitchFamily="18" charset="0"/>
                          <a:sym typeface="Symbol" panose="05050102010706020507" pitchFamily="18" charset="2"/>
                        </a:rPr>
                        <m:t></m:t>
                      </m:r>
                      <m:r>
                        <m:rPr>
                          <m:nor/>
                        </m:rPr>
                        <a:rPr lang="en-US" sz="1500" b="0" i="0" dirty="0" smtClean="0">
                          <a:latin typeface="Cambria Math" panose="02040503050406030204" pitchFamily="18" charset="0"/>
                          <a:sym typeface="Symbol" panose="05050102010706020507" pitchFamily="18" charset="2"/>
                        </a:rPr>
                        <m:t> </m:t>
                      </m:r>
                      <m:r>
                        <m:rPr>
                          <m:nor/>
                        </m:rPr>
                        <a:rPr lang="en-US" sz="1500" b="0" i="0" dirty="0" smtClean="0">
                          <a:sym typeface="Symbol" panose="05050102010706020507" pitchFamily="18" charset="2"/>
                        </a:rPr>
                        <m:t>2.92 </m:t>
                      </m:r>
                    </m:oMath>
                  </m:oMathPara>
                </a14:m>
                <a:endParaRPr lang="en-US" sz="1500"/>
              </a:p>
              <a:p>
                <a:pPr marL="0" indent="0">
                  <a:buNone/>
                </a:pPr>
                <a:r>
                  <a:rPr lang="en-US" sz="1500"/>
                  <a:t>What is the variance of the number of heads for 1 coin flip?</a:t>
                </a:r>
                <a:br>
                  <a:rPr lang="en-US" sz="1500"/>
                </a:br>
                <a:endParaRPr lang="en-US" sz="1500"/>
              </a:p>
              <a:p>
                <a:pPr marL="0" indent="0">
                  <a:buNone/>
                </a:pPr>
                <a14:m>
                  <m:oMathPara xmlns:m="http://schemas.openxmlformats.org/officeDocument/2006/math">
                    <m:oMathParaPr>
                      <m:jc m:val="centerGroup"/>
                    </m:oMathParaPr>
                    <m:oMath xmlns:m="http://schemas.openxmlformats.org/officeDocument/2006/math">
                      <m:r>
                        <a:rPr lang="en-US" sz="1500" b="0" i="1" smtClean="0">
                          <a:latin typeface="Cambria Math" panose="02040503050406030204" pitchFamily="18" charset="0"/>
                        </a:rPr>
                        <m:t>𝑝𝑞</m:t>
                      </m:r>
                      <m:r>
                        <a:rPr lang="en-US" sz="1500" b="0" i="1" smtClean="0">
                          <a:latin typeface="Cambria Math" panose="02040503050406030204" pitchFamily="18" charset="0"/>
                        </a:rPr>
                        <m:t>= </m:t>
                      </m:r>
                      <m:f>
                        <m:fPr>
                          <m:type m:val="skw"/>
                          <m:ctrlPr>
                            <a:rPr lang="en-US" sz="1500" i="1" smtClean="0">
                              <a:latin typeface="Cambria Math" panose="02040503050406030204" pitchFamily="18" charset="0"/>
                            </a:rPr>
                          </m:ctrlPr>
                        </m:fPr>
                        <m:num>
                          <m:r>
                            <a:rPr lang="en-US" sz="1500" b="0" i="1" smtClean="0">
                              <a:latin typeface="Cambria Math" panose="02040503050406030204" pitchFamily="18" charset="0"/>
                            </a:rPr>
                            <m:t>1</m:t>
                          </m:r>
                        </m:num>
                        <m:den>
                          <m:r>
                            <a:rPr lang="en-US" sz="1500" b="0" i="1" smtClean="0">
                              <a:latin typeface="Cambria Math" panose="02040503050406030204" pitchFamily="18" charset="0"/>
                            </a:rPr>
                            <m:t>4</m:t>
                          </m:r>
                        </m:den>
                      </m:f>
                    </m:oMath>
                  </m:oMathPara>
                </a14:m>
                <a:endParaRPr lang="en-US" sz="1500"/>
              </a:p>
              <a:p>
                <a:pPr marL="0" indent="0">
                  <a:buNone/>
                </a:pPr>
                <a:r>
                  <a:rPr lang="en-US" sz="1500"/>
                  <a:t>What is the variance of the number of heads for 3 coin flips?</a:t>
                </a:r>
                <a:br>
                  <a:rPr lang="en-US" sz="1500"/>
                </a:br>
                <a:endParaRPr lang="en-US" sz="1500"/>
              </a:p>
              <a:p>
                <a:pPr marL="0" indent="0">
                  <a:buNone/>
                </a:pPr>
                <a14:m>
                  <m:oMathPara xmlns:m="http://schemas.openxmlformats.org/officeDocument/2006/math">
                    <m:oMathParaPr>
                      <m:jc m:val="centerGroup"/>
                    </m:oMathParaPr>
                    <m:oMath xmlns:m="http://schemas.openxmlformats.org/officeDocument/2006/math">
                      <m:r>
                        <a:rPr lang="en-US" sz="1500" b="0" i="1" smtClean="0">
                          <a:latin typeface="Cambria Math" panose="02040503050406030204" pitchFamily="18" charset="0"/>
                        </a:rPr>
                        <m:t>3</m:t>
                      </m:r>
                      <m:r>
                        <a:rPr lang="en-US" sz="1500" i="1">
                          <a:latin typeface="Cambria Math" panose="02040503050406030204" pitchFamily="18" charset="0"/>
                        </a:rPr>
                        <m:t>𝑝𝑞</m:t>
                      </m:r>
                      <m:r>
                        <a:rPr lang="en-US" sz="1500" i="1">
                          <a:latin typeface="Cambria Math" panose="02040503050406030204" pitchFamily="18" charset="0"/>
                        </a:rPr>
                        <m:t>= </m:t>
                      </m:r>
                      <m:f>
                        <m:fPr>
                          <m:type m:val="skw"/>
                          <m:ctrlPr>
                            <a:rPr lang="en-US" sz="1500" i="1">
                              <a:latin typeface="Cambria Math" panose="02040503050406030204" pitchFamily="18" charset="0"/>
                            </a:rPr>
                          </m:ctrlPr>
                        </m:fPr>
                        <m:num>
                          <m:r>
                            <a:rPr lang="en-US" sz="1500" b="0" i="1" smtClean="0">
                              <a:latin typeface="Cambria Math" panose="02040503050406030204" pitchFamily="18" charset="0"/>
                            </a:rPr>
                            <m:t>3</m:t>
                          </m:r>
                        </m:num>
                        <m:den>
                          <m:r>
                            <a:rPr lang="en-US" sz="1500" i="1">
                              <a:latin typeface="Cambria Math" panose="02040503050406030204" pitchFamily="18" charset="0"/>
                            </a:rPr>
                            <m:t>4</m:t>
                          </m:r>
                        </m:den>
                      </m:f>
                    </m:oMath>
                  </m:oMathPara>
                </a14:m>
                <a:endParaRPr lang="en-US" sz="1500"/>
              </a:p>
              <a:p>
                <a:pPr marL="0" indent="0">
                  <a:buNone/>
                </a:pPr>
                <a:r>
                  <a:rPr lang="en-US" sz="1500"/>
                  <a:t>Wait, why did that work?</a:t>
                </a:r>
              </a:p>
            </p:txBody>
          </p:sp>
        </mc:Choice>
        <mc:Fallback>
          <p:sp>
            <p:nvSpPr>
              <p:cNvPr id="3" name="Content Placeholder 2">
                <a:extLst>
                  <a:ext uri="{FF2B5EF4-FFF2-40B4-BE49-F238E27FC236}">
                    <a16:creationId xmlns:a16="http://schemas.microsoft.com/office/drawing/2014/main" id="{332082C6-1BEB-4094-AB7B-5BA73C84208A}"/>
                  </a:ext>
                </a:extLst>
              </p:cNvPr>
              <p:cNvSpPr>
                <a:spLocks noGrp="1" noRot="1" noChangeAspect="1" noMove="1" noResize="1" noEditPoints="1" noAdjustHandles="1" noChangeArrowheads="1" noChangeShapeType="1" noTextEdit="1"/>
              </p:cNvSpPr>
              <p:nvPr>
                <p:ph idx="1"/>
              </p:nvPr>
            </p:nvSpPr>
            <p:spPr>
              <a:xfrm>
                <a:off x="685800" y="2743200"/>
                <a:ext cx="10820400" cy="3475485"/>
              </a:xfrm>
              <a:blipFill>
                <a:blip r:embed="rId3"/>
                <a:stretch>
                  <a:fillRect l="-225" t="-877" b="-351"/>
                </a:stretch>
              </a:blipFill>
            </p:spPr>
            <p:txBody>
              <a:bodyPr/>
              <a:lstStyle/>
              <a:p>
                <a:r>
                  <a:rPr lang="en-US">
                    <a:noFill/>
                  </a:rPr>
                  <a:t> </a:t>
                </a:r>
              </a:p>
            </p:txBody>
          </p:sp>
        </mc:Fallback>
      </mc:AlternateContent>
    </p:spTree>
    <p:extLst>
      <p:ext uri="{BB962C8B-B14F-4D97-AF65-F5344CB8AC3E}">
        <p14:creationId xmlns:p14="http://schemas.microsoft.com/office/powerpoint/2010/main" val="265825480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3000"/>
                <a:shade val="98000"/>
                <a:satMod val="150000"/>
                <a:lumMod val="102000"/>
              </a:schemeClr>
            </a:gs>
            <a:gs pos="50000">
              <a:schemeClr val="bg1">
                <a:tint val="98000"/>
                <a:shade val="90000"/>
                <a:satMod val="130000"/>
                <a:lumMod val="103000"/>
              </a:schemeClr>
            </a:gs>
            <a:gs pos="100000">
              <a:schemeClr val="bg1">
                <a:shade val="63000"/>
                <a:satMod val="120000"/>
              </a:schemeClr>
            </a:gs>
          </a:gsLst>
          <a:lin ang="5400000" scaled="0"/>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6A3F16E-CC60-4737-8CBB-9568A351D3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7E82A95-5EA9-4D80-8EC9-11C2183D5701}"/>
              </a:ext>
            </a:extLst>
          </p:cNvPr>
          <p:cNvSpPr>
            <a:spLocks noGrp="1"/>
          </p:cNvSpPr>
          <p:nvPr>
            <p:ph type="title"/>
          </p:nvPr>
        </p:nvSpPr>
        <p:spPr>
          <a:xfrm>
            <a:off x="4090507" y="764372"/>
            <a:ext cx="7434070" cy="1432289"/>
          </a:xfrm>
        </p:spPr>
        <p:txBody>
          <a:bodyPr>
            <a:normAutofit/>
          </a:bodyPr>
          <a:lstStyle/>
          <a:p>
            <a:r>
              <a:rPr lang="en-US"/>
              <a:t>Bienayme’s Formula</a:t>
            </a:r>
          </a:p>
        </p:txBody>
      </p:sp>
      <p:sp>
        <p:nvSpPr>
          <p:cNvPr id="10" name="Rectangle 9">
            <a:extLst>
              <a:ext uri="{FF2B5EF4-FFF2-40B4-BE49-F238E27FC236}">
                <a16:creationId xmlns:a16="http://schemas.microsoft.com/office/drawing/2014/main" id="{C0DABE73-66EA-42B0-AB0A-9FB1C0AD7A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06393" cy="6858000"/>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a:effectLst>
            <a:outerShdw blurRad="635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pic>
        <p:nvPicPr>
          <p:cNvPr id="12" name="Picture 11">
            <a:extLst>
              <a:ext uri="{FF2B5EF4-FFF2-40B4-BE49-F238E27FC236}">
                <a16:creationId xmlns:a16="http://schemas.microsoft.com/office/drawing/2014/main" id="{1E4917B9-5D95-4999-9E13-3568EDD4234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531" r="43746" b="531"/>
          <a:stretch/>
        </p:blipFill>
        <p:spPr>
          <a:xfrm rot="5400000" flipH="1" flipV="1">
            <a:off x="-1264032" y="2187576"/>
            <a:ext cx="6857999" cy="2482850"/>
          </a:xfrm>
          <a:prstGeom prst="rect">
            <a:avLst/>
          </a:prstGeom>
        </p:spPr>
      </p:pic>
      <p:sp>
        <p:nvSpPr>
          <p:cNvPr id="3" name="Content Placeholder 2">
            <a:extLst>
              <a:ext uri="{FF2B5EF4-FFF2-40B4-BE49-F238E27FC236}">
                <a16:creationId xmlns:a16="http://schemas.microsoft.com/office/drawing/2014/main" id="{4D9321D4-EE09-424E-9158-A61197C42D7B}"/>
              </a:ext>
            </a:extLst>
          </p:cNvPr>
          <p:cNvSpPr>
            <a:spLocks noGrp="1"/>
          </p:cNvSpPr>
          <p:nvPr>
            <p:ph idx="1"/>
          </p:nvPr>
        </p:nvSpPr>
        <p:spPr>
          <a:xfrm>
            <a:off x="4090507" y="2628900"/>
            <a:ext cx="7454077" cy="3589785"/>
          </a:xfrm>
        </p:spPr>
        <p:txBody>
          <a:bodyPr>
            <a:normAutofit/>
          </a:bodyPr>
          <a:lstStyle/>
          <a:p>
            <a:pPr marL="0" indent="0">
              <a:buNone/>
            </a:pPr>
            <a:r>
              <a:rPr lang="en-US" sz="2000"/>
              <a:t>If X</a:t>
            </a:r>
            <a:r>
              <a:rPr lang="en-US" sz="2000" baseline="-25000"/>
              <a:t>1</a:t>
            </a:r>
            <a:r>
              <a:rPr lang="en-US" sz="2000"/>
              <a:t>, …, X</a:t>
            </a:r>
            <a:r>
              <a:rPr lang="en-US" sz="2000" baseline="-25000"/>
              <a:t>n</a:t>
            </a:r>
            <a:r>
              <a:rPr lang="en-US" sz="2000"/>
              <a:t> are pairwise independent random variables, then:</a:t>
            </a:r>
          </a:p>
          <a:p>
            <a:pPr marL="0" indent="0">
              <a:buNone/>
            </a:pPr>
            <a:br>
              <a:rPr lang="en-US" sz="2000"/>
            </a:br>
            <a:r>
              <a:rPr lang="en-US" sz="2000"/>
              <a:t>V(X</a:t>
            </a:r>
            <a:r>
              <a:rPr lang="en-US" sz="2000" baseline="-25000"/>
              <a:t>1 </a:t>
            </a:r>
            <a:r>
              <a:rPr lang="en-US" sz="2000"/>
              <a:t>+ … + X</a:t>
            </a:r>
            <a:r>
              <a:rPr lang="en-US" sz="2000" baseline="-25000"/>
              <a:t>n</a:t>
            </a:r>
            <a:r>
              <a:rPr lang="en-US" sz="2000"/>
              <a:t>) = V(X</a:t>
            </a:r>
            <a:r>
              <a:rPr lang="en-US" sz="2000" baseline="-25000"/>
              <a:t>1</a:t>
            </a:r>
            <a:r>
              <a:rPr lang="en-US" sz="2000"/>
              <a:t>) + … + V(X</a:t>
            </a:r>
            <a:r>
              <a:rPr lang="en-US" sz="2000" baseline="-25000"/>
              <a:t>n</a:t>
            </a:r>
            <a:r>
              <a:rPr lang="en-US" sz="2000"/>
              <a:t>)</a:t>
            </a:r>
            <a:br>
              <a:rPr lang="en-US" sz="2000"/>
            </a:br>
            <a:endParaRPr lang="en-US" sz="2000"/>
          </a:p>
          <a:p>
            <a:pPr marL="0" indent="0">
              <a:buNone/>
            </a:pPr>
            <a:r>
              <a:rPr lang="en-US" sz="2000"/>
              <a:t>What is the variance on the number of successes over n Bernoulli trials?</a:t>
            </a:r>
            <a:br>
              <a:rPr lang="en-US" sz="2000"/>
            </a:br>
            <a:endParaRPr lang="en-US" sz="2000"/>
          </a:p>
          <a:p>
            <a:pPr marL="0" indent="0">
              <a:buNone/>
            </a:pPr>
            <a:r>
              <a:rPr lang="en-US" sz="2000"/>
              <a:t>npq</a:t>
            </a:r>
          </a:p>
        </p:txBody>
      </p:sp>
    </p:spTree>
    <p:extLst>
      <p:ext uri="{BB962C8B-B14F-4D97-AF65-F5344CB8AC3E}">
        <p14:creationId xmlns:p14="http://schemas.microsoft.com/office/powerpoint/2010/main" val="119799797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184FA60-56E6-4C39-B1D1-F8DA36DE1F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26315F60-FBE8-4EAB-8E95-DD7DE2B8DB3C}"/>
              </a:ext>
            </a:extLst>
          </p:cNvPr>
          <p:cNvSpPr>
            <a:spLocks noGrp="1"/>
          </p:cNvSpPr>
          <p:nvPr>
            <p:ph idx="1"/>
          </p:nvPr>
        </p:nvSpPr>
        <p:spPr>
          <a:xfrm>
            <a:off x="804334" y="630827"/>
            <a:ext cx="9222535" cy="3845311"/>
          </a:xfrm>
        </p:spPr>
        <p:txBody>
          <a:bodyPr anchor="ctr">
            <a:normAutofit/>
          </a:bodyPr>
          <a:lstStyle/>
          <a:p>
            <a:pPr marL="0" indent="0">
              <a:buNone/>
            </a:pPr>
            <a:r>
              <a:rPr lang="en-US" sz="2000"/>
              <a:t>The </a:t>
            </a:r>
            <a:r>
              <a:rPr lang="en-US" sz="2000" b="1"/>
              <a:t>standard deviation</a:t>
            </a:r>
            <a:r>
              <a:rPr lang="en-US" sz="2000"/>
              <a:t> of a random variable is the square root of its variance.</a:t>
            </a:r>
          </a:p>
          <a:p>
            <a:pPr marL="0" indent="0">
              <a:buNone/>
            </a:pPr>
            <a:r>
              <a:rPr lang="en-US" sz="2000"/>
              <a:t>This is used for test statistics quite frequently.</a:t>
            </a:r>
          </a:p>
          <a:p>
            <a:pPr marL="0" indent="0">
              <a:buNone/>
            </a:pPr>
            <a:r>
              <a:rPr lang="en-US" sz="2000"/>
              <a:t>If you assume that test scores follow a specific type of distribution known as the </a:t>
            </a:r>
            <a:r>
              <a:rPr lang="en-US" sz="2000" b="1"/>
              <a:t>bell curve</a:t>
            </a:r>
            <a:r>
              <a:rPr lang="en-US" sz="2000"/>
              <a:t> (which is often the case for well-constructed tests), then the standard deviation tells you how many students fall within a specific range of scores.</a:t>
            </a:r>
          </a:p>
          <a:p>
            <a:pPr marL="0" indent="0">
              <a:buNone/>
            </a:pPr>
            <a:r>
              <a:rPr lang="en-US" sz="2000"/>
              <a:t>94% will fall within +/- 2 standard deviations</a:t>
            </a:r>
          </a:p>
          <a:p>
            <a:pPr marL="0" indent="0">
              <a:buNone/>
            </a:pPr>
            <a:r>
              <a:rPr lang="en-US" sz="2000"/>
              <a:t>68% will fall within +/- 1 standard deviations</a:t>
            </a:r>
          </a:p>
        </p:txBody>
      </p:sp>
      <p:pic>
        <p:nvPicPr>
          <p:cNvPr id="10" name="Picture 9">
            <a:extLst>
              <a:ext uri="{FF2B5EF4-FFF2-40B4-BE49-F238E27FC236}">
                <a16:creationId xmlns:a16="http://schemas.microsoft.com/office/drawing/2014/main" id="{287356FD-82C7-4E0B-9494-355CAE397DA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alphaModFix amt="75000"/>
            <a:extLst>
              <a:ext uri="{28A0092B-C50C-407E-A947-70E740481C1C}">
                <a14:useLocalDpi xmlns:a14="http://schemas.microsoft.com/office/drawing/2010/main" val="0"/>
              </a:ext>
            </a:extLst>
          </a:blip>
          <a:srcRect r="62946" b="15805"/>
          <a:stretch/>
        </p:blipFill>
        <p:spPr>
          <a:xfrm rot="5400000" flipH="1" flipV="1">
            <a:off x="8887991" y="3553991"/>
            <a:ext cx="4517571" cy="2090448"/>
          </a:xfrm>
          <a:prstGeom prst="rect">
            <a:avLst/>
          </a:prstGeom>
          <a:noFill/>
        </p:spPr>
      </p:pic>
      <p:sp>
        <p:nvSpPr>
          <p:cNvPr id="2" name="Title 1">
            <a:extLst>
              <a:ext uri="{FF2B5EF4-FFF2-40B4-BE49-F238E27FC236}">
                <a16:creationId xmlns:a16="http://schemas.microsoft.com/office/drawing/2014/main" id="{8D338742-B7F9-48A1-AB0F-40DF602A7AFC}"/>
              </a:ext>
            </a:extLst>
          </p:cNvPr>
          <p:cNvSpPr>
            <a:spLocks noGrp="1"/>
          </p:cNvSpPr>
          <p:nvPr>
            <p:ph type="title"/>
          </p:nvPr>
        </p:nvSpPr>
        <p:spPr>
          <a:xfrm>
            <a:off x="1001486" y="4771908"/>
            <a:ext cx="9845190" cy="1293028"/>
          </a:xfrm>
        </p:spPr>
        <p:txBody>
          <a:bodyPr>
            <a:normAutofit/>
          </a:bodyPr>
          <a:lstStyle/>
          <a:p>
            <a:pPr algn="l"/>
            <a:r>
              <a:rPr lang="en-US" dirty="0"/>
              <a:t>Standard Deviation</a:t>
            </a:r>
            <a:endParaRPr lang="en-US"/>
          </a:p>
        </p:txBody>
      </p:sp>
    </p:spTree>
    <p:extLst>
      <p:ext uri="{BB962C8B-B14F-4D97-AF65-F5344CB8AC3E}">
        <p14:creationId xmlns:p14="http://schemas.microsoft.com/office/powerpoint/2010/main" val="348488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BD805B-9F76-4E01-ADFA-4EB94731DF8B}"/>
              </a:ext>
            </a:extLst>
          </p:cNvPr>
          <p:cNvSpPr>
            <a:spLocks noGrp="1"/>
          </p:cNvSpPr>
          <p:nvPr>
            <p:ph type="title"/>
          </p:nvPr>
        </p:nvSpPr>
        <p:spPr>
          <a:xfrm>
            <a:off x="1066800" y="4511898"/>
            <a:ext cx="6156790" cy="1609344"/>
          </a:xfrm>
        </p:spPr>
        <p:txBody>
          <a:bodyPr anchor="ctr">
            <a:normAutofit/>
          </a:bodyPr>
          <a:lstStyle/>
          <a:p>
            <a:pPr algn="r"/>
            <a:r>
              <a:rPr lang="en-US" dirty="0"/>
              <a:t>XKCD #221</a:t>
            </a:r>
          </a:p>
        </p:txBody>
      </p:sp>
      <p:pic>
        <p:nvPicPr>
          <p:cNvPr id="5" name="Content Placeholder 4" descr="A picture containing knife, table&#10;&#10;Description automatically generated">
            <a:extLst>
              <a:ext uri="{FF2B5EF4-FFF2-40B4-BE49-F238E27FC236}">
                <a16:creationId xmlns:a16="http://schemas.microsoft.com/office/drawing/2014/main" id="{AC9644EC-A851-468F-81AB-D689930A2C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05015" y="643468"/>
            <a:ext cx="9603305" cy="3457190"/>
          </a:xfrm>
          <a:prstGeom prst="rect">
            <a:avLst/>
          </a:prstGeom>
        </p:spPr>
      </p:pic>
      <p:sp>
        <p:nvSpPr>
          <p:cNvPr id="9" name="Content Placeholder 8">
            <a:extLst>
              <a:ext uri="{FF2B5EF4-FFF2-40B4-BE49-F238E27FC236}">
                <a16:creationId xmlns:a16="http://schemas.microsoft.com/office/drawing/2014/main" id="{AB3EE71F-04F7-4AD1-A8C9-646BDABF1821}"/>
              </a:ext>
            </a:extLst>
          </p:cNvPr>
          <p:cNvSpPr>
            <a:spLocks noGrp="1"/>
          </p:cNvSpPr>
          <p:nvPr>
            <p:ph idx="1"/>
          </p:nvPr>
        </p:nvSpPr>
        <p:spPr>
          <a:xfrm>
            <a:off x="7534655" y="4511896"/>
            <a:ext cx="3703321" cy="1609345"/>
          </a:xfrm>
        </p:spPr>
        <p:txBody>
          <a:bodyPr anchor="ctr">
            <a:normAutofit/>
          </a:bodyPr>
          <a:lstStyle/>
          <a:p>
            <a:pPr marL="0" indent="0">
              <a:buNone/>
            </a:pPr>
            <a:endParaRPr lang="en-US" sz="1400" dirty="0"/>
          </a:p>
        </p:txBody>
      </p:sp>
    </p:spTree>
    <p:extLst>
      <p:ext uri="{BB962C8B-B14F-4D97-AF65-F5344CB8AC3E}">
        <p14:creationId xmlns:p14="http://schemas.microsoft.com/office/powerpoint/2010/main" val="33714580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3000"/>
                <a:shade val="98000"/>
                <a:satMod val="150000"/>
                <a:lumMod val="102000"/>
              </a:schemeClr>
            </a:gs>
            <a:gs pos="50000">
              <a:schemeClr val="bg1">
                <a:tint val="98000"/>
                <a:shade val="90000"/>
                <a:satMod val="130000"/>
                <a:lumMod val="103000"/>
              </a:schemeClr>
            </a:gs>
            <a:gs pos="100000">
              <a:schemeClr val="bg1">
                <a:shade val="63000"/>
                <a:satMod val="120000"/>
              </a:schemeClr>
            </a:gs>
          </a:gsLst>
          <a:lin ang="5400000" scaled="0"/>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FB0F52CA-65A7-4535-BF3C-22D126766D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86000"/>
            <a:ext cx="12192000" cy="457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2525B01-FF71-4E47-84A9-6A8029A113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286000"/>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FBE32C1-2B43-43E8-B74F-CD5C71EB98B0}"/>
              </a:ext>
            </a:extLst>
          </p:cNvPr>
          <p:cNvSpPr>
            <a:spLocks noGrp="1"/>
          </p:cNvSpPr>
          <p:nvPr>
            <p:ph type="title"/>
          </p:nvPr>
        </p:nvSpPr>
        <p:spPr>
          <a:xfrm>
            <a:off x="1739900" y="681142"/>
            <a:ext cx="9766300" cy="1293028"/>
          </a:xfrm>
        </p:spPr>
        <p:txBody>
          <a:bodyPr>
            <a:normAutofit/>
          </a:bodyPr>
          <a:lstStyle/>
          <a:p>
            <a:r>
              <a:rPr lang="en-US">
                <a:solidFill>
                  <a:srgbClr val="FFFFFF"/>
                </a:solidFill>
              </a:rPr>
              <a:t>The Monty Hall </a:t>
            </a:r>
            <a:br>
              <a:rPr lang="en-US">
                <a:solidFill>
                  <a:srgbClr val="FFFFFF"/>
                </a:solidFill>
              </a:rPr>
            </a:br>
            <a:r>
              <a:rPr lang="en-US">
                <a:solidFill>
                  <a:srgbClr val="FFFFFF"/>
                </a:solidFill>
              </a:rPr>
              <a:t>Three-Door Puzzle</a:t>
            </a:r>
          </a:p>
        </p:txBody>
      </p:sp>
      <p:sp>
        <p:nvSpPr>
          <p:cNvPr id="3" name="Content Placeholder 2">
            <a:extLst>
              <a:ext uri="{FF2B5EF4-FFF2-40B4-BE49-F238E27FC236}">
                <a16:creationId xmlns:a16="http://schemas.microsoft.com/office/drawing/2014/main" id="{E263BF3E-8CA1-4B7B-8C3E-2AA962B5405E}"/>
              </a:ext>
            </a:extLst>
          </p:cNvPr>
          <p:cNvSpPr>
            <a:spLocks noGrp="1"/>
          </p:cNvSpPr>
          <p:nvPr>
            <p:ph idx="1"/>
          </p:nvPr>
        </p:nvSpPr>
        <p:spPr>
          <a:xfrm>
            <a:off x="1739900" y="2821774"/>
            <a:ext cx="9766299" cy="3396911"/>
          </a:xfrm>
        </p:spPr>
        <p:txBody>
          <a:bodyPr>
            <a:normAutofit/>
          </a:bodyPr>
          <a:lstStyle/>
          <a:p>
            <a:pPr marL="0" indent="0">
              <a:buNone/>
            </a:pPr>
            <a:r>
              <a:rPr lang="en-US" sz="1900" dirty="0"/>
              <a:t>There are three doors.  </a:t>
            </a:r>
          </a:p>
          <a:p>
            <a:r>
              <a:rPr lang="en-US" sz="1900" dirty="0"/>
              <a:t>Behind one is a car.</a:t>
            </a:r>
          </a:p>
          <a:p>
            <a:r>
              <a:rPr lang="en-US" sz="1900" dirty="0"/>
              <a:t>Behind each of the other two doors is a goat.</a:t>
            </a:r>
          </a:p>
          <a:p>
            <a:pPr marL="0" indent="0">
              <a:buNone/>
            </a:pPr>
            <a:r>
              <a:rPr lang="en-US" sz="1900" dirty="0"/>
              <a:t>You choose one door, but don’t open it.</a:t>
            </a:r>
          </a:p>
          <a:p>
            <a:pPr marL="0" indent="0">
              <a:buNone/>
            </a:pPr>
            <a:r>
              <a:rPr lang="en-US" sz="1900" dirty="0"/>
              <a:t>The gameshow host knows where the car is.</a:t>
            </a:r>
          </a:p>
          <a:p>
            <a:pPr marL="0" indent="0">
              <a:buNone/>
            </a:pPr>
            <a:r>
              <a:rPr lang="en-US" sz="1900" dirty="0"/>
              <a:t>The gameshow host intentionally chooses a door which you did not choose,  which does not have the car, and opens it, revealing a goat.</a:t>
            </a:r>
          </a:p>
          <a:p>
            <a:pPr marL="0" indent="0">
              <a:buNone/>
            </a:pPr>
            <a:r>
              <a:rPr lang="en-US" sz="1900" dirty="0"/>
              <a:t>You can now open the door you originally chose, or the other closed door.</a:t>
            </a:r>
          </a:p>
          <a:p>
            <a:pPr marL="0" indent="0">
              <a:buNone/>
            </a:pPr>
            <a:r>
              <a:rPr lang="en-US" sz="1900" dirty="0"/>
              <a:t>What should you do?</a:t>
            </a:r>
          </a:p>
        </p:txBody>
      </p:sp>
    </p:spTree>
    <p:extLst>
      <p:ext uri="{BB962C8B-B14F-4D97-AF65-F5344CB8AC3E}">
        <p14:creationId xmlns:p14="http://schemas.microsoft.com/office/powerpoint/2010/main" val="3876565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748C37F-F131-4D08-AF22-A4F34E2A7D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a:effectLst/>
        </p:spPr>
        <p:style>
          <a:lnRef idx="2">
            <a:schemeClr val="accent1">
              <a:shade val="50000"/>
            </a:schemeClr>
          </a:lnRef>
          <a:fillRef idx="1003">
            <a:schemeClr val="dk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A2B1F26-48DB-400A-BF29-C6632AE55E5E}"/>
              </a:ext>
            </a:extLst>
          </p:cNvPr>
          <p:cNvSpPr>
            <a:spLocks noGrp="1"/>
          </p:cNvSpPr>
          <p:nvPr>
            <p:ph type="title"/>
          </p:nvPr>
        </p:nvSpPr>
        <p:spPr>
          <a:xfrm>
            <a:off x="1739900" y="754712"/>
            <a:ext cx="9766300" cy="1293028"/>
          </a:xfrm>
        </p:spPr>
        <p:txBody>
          <a:bodyPr>
            <a:normAutofit/>
          </a:bodyPr>
          <a:lstStyle/>
          <a:p>
            <a:r>
              <a:rPr lang="en-US">
                <a:solidFill>
                  <a:srgbClr val="FFFFFF"/>
                </a:solidFill>
              </a:rPr>
              <a:t>Monty Hall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ADD85DD-A6FA-4732-89E1-7D48E68948C4}"/>
                  </a:ext>
                </a:extLst>
              </p:cNvPr>
              <p:cNvSpPr>
                <a:spLocks noGrp="1"/>
              </p:cNvSpPr>
              <p:nvPr>
                <p:ph idx="1"/>
              </p:nvPr>
            </p:nvSpPr>
            <p:spPr>
              <a:xfrm>
                <a:off x="1739900" y="2427514"/>
                <a:ext cx="9766299" cy="3472543"/>
              </a:xfrm>
            </p:spPr>
            <p:txBody>
              <a:bodyPr>
                <a:normAutofit/>
              </a:bodyPr>
              <a:lstStyle/>
              <a:p>
                <a:pPr marL="0" indent="0">
                  <a:buNone/>
                </a:pPr>
                <a:r>
                  <a:rPr lang="en-US" sz="2000"/>
                  <a:t>Intuition A: there are two doors left, and each is equally likely, so it doesn’t matter which door you open.</a:t>
                </a:r>
              </a:p>
              <a:p>
                <a:pPr marL="0" indent="0">
                  <a:buNone/>
                </a:pPr>
                <a:endParaRPr lang="en-US" sz="2000"/>
              </a:p>
              <a:p>
                <a:pPr marL="0" indent="0">
                  <a:buNone/>
                </a:pPr>
                <a:r>
                  <a:rPr lang="en-US" sz="2000"/>
                  <a:t>Intuition B: when you guessed which door to open, you had a </a:t>
                </a:r>
                <a14:m>
                  <m:oMath xmlns:m="http://schemas.openxmlformats.org/officeDocument/2006/math">
                    <m:f>
                      <m:fPr>
                        <m:type m:val="skw"/>
                        <m:ctrlPr>
                          <a:rPr lang="en-US" sz="2000" i="1">
                            <a:latin typeface="Cambria Math" panose="02040503050406030204" pitchFamily="18" charset="0"/>
                          </a:rPr>
                        </m:ctrlPr>
                      </m:fPr>
                      <m:num>
                        <m:r>
                          <a:rPr lang="en-US" sz="2000" b="0" i="1">
                            <a:latin typeface="Cambria Math" panose="02040503050406030204" pitchFamily="18" charset="0"/>
                          </a:rPr>
                          <m:t>1</m:t>
                        </m:r>
                      </m:num>
                      <m:den>
                        <m:r>
                          <a:rPr lang="en-US" sz="2000" b="0" i="1">
                            <a:latin typeface="Cambria Math" panose="02040503050406030204" pitchFamily="18" charset="0"/>
                          </a:rPr>
                          <m:t>3</m:t>
                        </m:r>
                      </m:den>
                    </m:f>
                  </m:oMath>
                </a14:m>
                <a:r>
                  <a:rPr lang="en-US" sz="2000"/>
                  <a:t> chance of it having a car.  That is still the case, so the other doors has a </a:t>
                </a:r>
                <a14:m>
                  <m:oMath xmlns:m="http://schemas.openxmlformats.org/officeDocument/2006/math">
                    <m:f>
                      <m:fPr>
                        <m:type m:val="skw"/>
                        <m:ctrlPr>
                          <a:rPr lang="en-US" sz="2000" i="1">
                            <a:latin typeface="Cambria Math" panose="02040503050406030204" pitchFamily="18" charset="0"/>
                          </a:rPr>
                        </m:ctrlPr>
                      </m:fPr>
                      <m:num>
                        <m:r>
                          <a:rPr lang="en-US" sz="2000" b="0" i="1">
                            <a:latin typeface="Cambria Math" panose="02040503050406030204" pitchFamily="18" charset="0"/>
                          </a:rPr>
                          <m:t>2</m:t>
                        </m:r>
                      </m:num>
                      <m:den>
                        <m:r>
                          <a:rPr lang="en-US" sz="2000" i="1">
                            <a:latin typeface="Cambria Math" panose="02040503050406030204" pitchFamily="18" charset="0"/>
                          </a:rPr>
                          <m:t>3</m:t>
                        </m:r>
                      </m:den>
                    </m:f>
                  </m:oMath>
                </a14:m>
                <a:r>
                  <a:rPr lang="en-US" sz="2000"/>
                  <a:t> probability of a car.  So, you should switch doors.</a:t>
                </a:r>
              </a:p>
              <a:p>
                <a:pPr marL="0" indent="0">
                  <a:buNone/>
                </a:pPr>
                <a:endParaRPr lang="en-US" sz="2000"/>
              </a:p>
              <a:p>
                <a:pPr marL="0" indent="0">
                  <a:buNone/>
                </a:pPr>
                <a:r>
                  <a:rPr lang="en-US" sz="2000"/>
                  <a:t>Intuition </a:t>
                </a:r>
                <a:r>
                  <a:rPr lang="en-US" sz="2000" b="1"/>
                  <a:t>B</a:t>
                </a:r>
                <a:r>
                  <a:rPr lang="en-US" sz="2000"/>
                  <a:t> is correct.  Why?</a:t>
                </a:r>
              </a:p>
            </p:txBody>
          </p:sp>
        </mc:Choice>
        <mc:Fallback xmlns="">
          <p:sp>
            <p:nvSpPr>
              <p:cNvPr id="3" name="Content Placeholder 2">
                <a:extLst>
                  <a:ext uri="{FF2B5EF4-FFF2-40B4-BE49-F238E27FC236}">
                    <a16:creationId xmlns:a16="http://schemas.microsoft.com/office/drawing/2014/main" id="{DADD85DD-A6FA-4732-89E1-7D48E68948C4}"/>
                  </a:ext>
                </a:extLst>
              </p:cNvPr>
              <p:cNvSpPr>
                <a:spLocks noGrp="1" noRot="1" noChangeAspect="1" noMove="1" noResize="1" noEditPoints="1" noAdjustHandles="1" noChangeArrowheads="1" noChangeShapeType="1" noTextEdit="1"/>
              </p:cNvSpPr>
              <p:nvPr>
                <p:ph idx="1"/>
              </p:nvPr>
            </p:nvSpPr>
            <p:spPr>
              <a:xfrm>
                <a:off x="1739900" y="2427514"/>
                <a:ext cx="9766299" cy="3472543"/>
              </a:xfrm>
              <a:blipFill>
                <a:blip r:embed="rId2"/>
                <a:stretch>
                  <a:fillRect l="-624" t="-1754" r="-687"/>
                </a:stretch>
              </a:blipFill>
            </p:spPr>
            <p:txBody>
              <a:bodyPr/>
              <a:lstStyle/>
              <a:p>
                <a:r>
                  <a:rPr lang="en-US">
                    <a:noFill/>
                  </a:rPr>
                  <a:t> </a:t>
                </a:r>
              </a:p>
            </p:txBody>
          </p:sp>
        </mc:Fallback>
      </mc:AlternateContent>
    </p:spTree>
    <p:extLst>
      <p:ext uri="{BB962C8B-B14F-4D97-AF65-F5344CB8AC3E}">
        <p14:creationId xmlns:p14="http://schemas.microsoft.com/office/powerpoint/2010/main" val="3778944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3000"/>
                <a:shade val="98000"/>
                <a:satMod val="150000"/>
                <a:lumMod val="102000"/>
              </a:schemeClr>
            </a:gs>
            <a:gs pos="50000">
              <a:schemeClr val="bg1">
                <a:tint val="98000"/>
                <a:shade val="90000"/>
                <a:satMod val="130000"/>
                <a:lumMod val="103000"/>
              </a:schemeClr>
            </a:gs>
            <a:gs pos="100000">
              <a:schemeClr val="bg1">
                <a:shade val="63000"/>
                <a:satMod val="120000"/>
              </a:schemeClr>
            </a:gs>
          </a:gsLst>
          <a:lin ang="5400000" scaled="0"/>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4C41CF4-4A13-4AA9-9300-CB7A2E37C8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2" name="Title 1">
            <a:extLst>
              <a:ext uri="{FF2B5EF4-FFF2-40B4-BE49-F238E27FC236}">
                <a16:creationId xmlns:a16="http://schemas.microsoft.com/office/drawing/2014/main" id="{3FBE32C1-2B43-43E8-B74F-CD5C71EB98B0}"/>
              </a:ext>
            </a:extLst>
          </p:cNvPr>
          <p:cNvSpPr>
            <a:spLocks noGrp="1"/>
          </p:cNvSpPr>
          <p:nvPr>
            <p:ph type="title"/>
          </p:nvPr>
        </p:nvSpPr>
        <p:spPr>
          <a:xfrm>
            <a:off x="683609" y="764372"/>
            <a:ext cx="3173688" cy="5216013"/>
          </a:xfrm>
        </p:spPr>
        <p:txBody>
          <a:bodyPr>
            <a:normAutofit/>
          </a:bodyPr>
          <a:lstStyle/>
          <a:p>
            <a:r>
              <a:rPr lang="en-US" dirty="0"/>
              <a:t>Monty Hall Rephrased</a:t>
            </a:r>
          </a:p>
        </p:txBody>
      </p:sp>
      <p:cxnSp>
        <p:nvCxnSpPr>
          <p:cNvPr id="10" name="Straight Connector 9">
            <a:extLst>
              <a:ext uri="{FF2B5EF4-FFF2-40B4-BE49-F238E27FC236}">
                <a16:creationId xmlns:a16="http://schemas.microsoft.com/office/drawing/2014/main" id="{7A77B115-9FF3-46AE-AE08-826DEB9A624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127197" y="1923563"/>
            <a:ext cx="0" cy="301752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E263BF3E-8CA1-4B7B-8C3E-2AA962B5405E}"/>
              </a:ext>
            </a:extLst>
          </p:cNvPr>
          <p:cNvSpPr>
            <a:spLocks noGrp="1"/>
          </p:cNvSpPr>
          <p:nvPr>
            <p:ph idx="1"/>
          </p:nvPr>
        </p:nvSpPr>
        <p:spPr>
          <a:xfrm>
            <a:off x="4370138" y="764372"/>
            <a:ext cx="7086600" cy="5216013"/>
          </a:xfrm>
        </p:spPr>
        <p:txBody>
          <a:bodyPr anchor="ctr">
            <a:normAutofit/>
          </a:bodyPr>
          <a:lstStyle/>
          <a:p>
            <a:pPr marL="0" indent="0">
              <a:buNone/>
            </a:pPr>
            <a:r>
              <a:rPr lang="en-US" sz="2000"/>
              <a:t>There are three doors.  </a:t>
            </a:r>
          </a:p>
          <a:p>
            <a:r>
              <a:rPr lang="en-US" sz="2000"/>
              <a:t>Behind one is a car.</a:t>
            </a:r>
          </a:p>
          <a:p>
            <a:r>
              <a:rPr lang="en-US" sz="2000"/>
              <a:t>Behind each of the other two doors is a goat.</a:t>
            </a:r>
          </a:p>
          <a:p>
            <a:pPr marL="0" indent="0">
              <a:buNone/>
            </a:pPr>
            <a:r>
              <a:rPr lang="en-US" sz="2000"/>
              <a:t>You choose one door (door A), but don’t open it.</a:t>
            </a:r>
          </a:p>
          <a:p>
            <a:pPr marL="0" indent="0">
              <a:buNone/>
            </a:pPr>
            <a:r>
              <a:rPr lang="en-US" sz="2000"/>
              <a:t>The gameshow host knows where the car is.</a:t>
            </a:r>
          </a:p>
          <a:p>
            <a:pPr marL="0" indent="0">
              <a:buNone/>
            </a:pPr>
            <a:r>
              <a:rPr lang="en-US" sz="2000"/>
              <a:t>The gameshow host decides to give you a hint.  He tells you that </a:t>
            </a:r>
            <a:r>
              <a:rPr lang="en-US" sz="2000" b="1"/>
              <a:t>if</a:t>
            </a:r>
            <a:r>
              <a:rPr lang="en-US" sz="2000"/>
              <a:t> the car is behind door B or C, then it is not behind door C.  To </a:t>
            </a:r>
            <a:r>
              <a:rPr lang="en-US" sz="2000" i="1"/>
              <a:t>drive</a:t>
            </a:r>
            <a:r>
              <a:rPr lang="en-US" sz="2000"/>
              <a:t> the point home, he opens door C to reveal a goat.</a:t>
            </a:r>
          </a:p>
          <a:p>
            <a:pPr marL="0" indent="0">
              <a:buNone/>
            </a:pPr>
            <a:r>
              <a:rPr lang="en-US" sz="2000"/>
              <a:t>By switching to door B, you effectively get to open two doors and take the better of the prizes.</a:t>
            </a:r>
          </a:p>
        </p:txBody>
      </p:sp>
    </p:spTree>
    <p:extLst>
      <p:ext uri="{BB962C8B-B14F-4D97-AF65-F5344CB8AC3E}">
        <p14:creationId xmlns:p14="http://schemas.microsoft.com/office/powerpoint/2010/main" val="30529164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8F31A783-2159-4870-BC29-2BA7D038EA44}"/>
    </a:ext>
  </a:extLst>
</a:theme>
</file>

<file path=docProps/app.xml><?xml version="1.0" encoding="utf-8"?>
<Properties xmlns="http://schemas.openxmlformats.org/officeDocument/2006/extended-properties" xmlns:vt="http://schemas.openxmlformats.org/officeDocument/2006/docPropsVTypes">
  <TotalTime>0</TotalTime>
  <Words>5418</Words>
  <Application>Microsoft Office PowerPoint</Application>
  <PresentationFormat>Widescreen</PresentationFormat>
  <Paragraphs>466</Paragraphs>
  <Slides>63</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63</vt:i4>
      </vt:variant>
    </vt:vector>
  </HeadingPairs>
  <TitlesOfParts>
    <vt:vector size="67" baseType="lpstr">
      <vt:lpstr>Arial</vt:lpstr>
      <vt:lpstr>Cambria Math</vt:lpstr>
      <vt:lpstr>Century Gothic</vt:lpstr>
      <vt:lpstr>Vapor Trail</vt:lpstr>
      <vt:lpstr>Discrete Probability</vt:lpstr>
      <vt:lpstr>Definitions</vt:lpstr>
      <vt:lpstr>The Uniform Distribution</vt:lpstr>
      <vt:lpstr>Practice</vt:lpstr>
      <vt:lpstr>Inverting Probabilities</vt:lpstr>
      <vt:lpstr>The Subtraction Rule for Discrete Probabilities</vt:lpstr>
      <vt:lpstr>The Monty Hall  Three-Door Puzzle</vt:lpstr>
      <vt:lpstr>Monty Hall</vt:lpstr>
      <vt:lpstr>Monty Hall Rephrased</vt:lpstr>
      <vt:lpstr>Monty Hall for the unconvinced</vt:lpstr>
      <vt:lpstr>XKCD #1282: Monty Hall</vt:lpstr>
      <vt:lpstr>Non-Uniform Distributions</vt:lpstr>
      <vt:lpstr>The Sum Rule for Probability</vt:lpstr>
      <vt:lpstr>Conditional Probability</vt:lpstr>
      <vt:lpstr>Practice</vt:lpstr>
      <vt:lpstr>Practice</vt:lpstr>
      <vt:lpstr>For the Unconvinced</vt:lpstr>
      <vt:lpstr>The Law of Total Probability</vt:lpstr>
      <vt:lpstr>Definitions</vt:lpstr>
      <vt:lpstr>Practice</vt:lpstr>
      <vt:lpstr>Practice</vt:lpstr>
      <vt:lpstr>Indendence of many events</vt:lpstr>
      <vt:lpstr>Practice</vt:lpstr>
      <vt:lpstr>Practice</vt:lpstr>
      <vt:lpstr>The Birthday Paradox</vt:lpstr>
      <vt:lpstr>Bernoulli Trials</vt:lpstr>
      <vt:lpstr>Practice</vt:lpstr>
      <vt:lpstr>Randomized Algorithms</vt:lpstr>
      <vt:lpstr>Randomized Algorithms</vt:lpstr>
      <vt:lpstr>The Prosecutor’s Fallacy</vt:lpstr>
      <vt:lpstr>Simpson’s Paradox</vt:lpstr>
      <vt:lpstr>Simpson’s Paradox</vt:lpstr>
      <vt:lpstr>Simpson’s Paradox</vt:lpstr>
      <vt:lpstr>A motivating problem</vt:lpstr>
      <vt:lpstr>A motivating problem</vt:lpstr>
      <vt:lpstr>A motivating problem</vt:lpstr>
      <vt:lpstr>A motivating problem</vt:lpstr>
      <vt:lpstr>Practice</vt:lpstr>
      <vt:lpstr>Oddities from Bayes’ Theorem</vt:lpstr>
      <vt:lpstr>XKCD #1132 Frequentists vs. Bayesians</vt:lpstr>
      <vt:lpstr>Bayes’ Theorem: Other Versions</vt:lpstr>
      <vt:lpstr>Monty Hall Revisited</vt:lpstr>
      <vt:lpstr>Definitions</vt:lpstr>
      <vt:lpstr>A Dice Problem</vt:lpstr>
      <vt:lpstr>Random Variables: Origins</vt:lpstr>
      <vt:lpstr>Expectation</vt:lpstr>
      <vt:lpstr>Linearity of Expectations</vt:lpstr>
      <vt:lpstr>Practice</vt:lpstr>
      <vt:lpstr>Expectation on Non-Independent Random Variables</vt:lpstr>
      <vt:lpstr>Insertion Sort</vt:lpstr>
      <vt:lpstr>Insertion Sort, Continued</vt:lpstr>
      <vt:lpstr>Hirings</vt:lpstr>
      <vt:lpstr>Hirings</vt:lpstr>
      <vt:lpstr>Hash Tables</vt:lpstr>
      <vt:lpstr>The geometric Distribution</vt:lpstr>
      <vt:lpstr>The Geometric Distribution</vt:lpstr>
      <vt:lpstr>Multiplying Expectations</vt:lpstr>
      <vt:lpstr>Variance</vt:lpstr>
      <vt:lpstr>Practice</vt:lpstr>
      <vt:lpstr>Practice</vt:lpstr>
      <vt:lpstr>Bienayme’s Formula</vt:lpstr>
      <vt:lpstr>Standard Deviation</vt:lpstr>
      <vt:lpstr>XKCD #221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Discrete Probability</dc:title>
  <dc:creator>Aaron Daniel Cote</dc:creator>
  <cp:lastModifiedBy>Aaron Daniel Cote</cp:lastModifiedBy>
  <cp:revision>2</cp:revision>
  <dcterms:created xsi:type="dcterms:W3CDTF">2021-01-15T00:40:55Z</dcterms:created>
  <dcterms:modified xsi:type="dcterms:W3CDTF">2021-01-15T00:42:54Z</dcterms:modified>
</cp:coreProperties>
</file>